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sldIdLst>
    <p:sldId id="257"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Lst>
  <p:sldSz cx="9144000" cy="5143500" type="screen16x9"/>
  <p:notesSz cx="6794500" cy="99314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8">
          <p15:clr>
            <a:srgbClr val="A4A3A4"/>
          </p15:clr>
        </p15:guide>
        <p15:guide id="2" orient="horz" pos="3117">
          <p15:clr>
            <a:srgbClr val="A4A3A4"/>
          </p15:clr>
        </p15:guide>
        <p15:guide id="3" pos="5446">
          <p15:clr>
            <a:srgbClr val="A4A3A4"/>
          </p15:clr>
        </p15:guide>
        <p15:guide id="4" pos="1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FFFFFF"/>
    <a:srgbClr val="EAEFF7"/>
    <a:srgbClr val="E50013"/>
    <a:srgbClr val="388600"/>
    <a:srgbClr val="00CC00"/>
    <a:srgbClr val="D1DEF1"/>
    <a:srgbClr val="2191C9"/>
    <a:srgbClr val="2E75B6"/>
    <a:srgbClr val="B7DA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7951CA3-7D62-4D2E-8F8F-D707DCDFAF46}" styleName="表样式 1 25">
    <a:wholeTbl>
      <a:tcTxStyle>
        <a:fontRef idx="none">
          <a:srgbClr val="000000"/>
        </a:fontRef>
      </a:tcTxStyle>
      <a:tcStyle>
        <a:tcBdr>
          <a:left>
            <a:ln w="9525" cmpd="sng">
              <a:solidFill>
                <a:schemeClr val="accent1"/>
              </a:solidFill>
            </a:ln>
          </a:left>
          <a:right>
            <a:ln w="9525" cmpd="sng">
              <a:solidFill>
                <a:schemeClr val="accent1"/>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w="9525" cmpd="sng">
              <a:solidFill>
                <a:schemeClr val="accent1">
                  <a:lumMod val="40000"/>
                  <a:lumOff val="60000"/>
                </a:schemeClr>
              </a:solidFill>
            </a:ln>
          </a:insideV>
        </a:tcBdr>
        <a:fill>
          <a:solidFill>
            <a:srgbClr val="FFFFFF"/>
          </a:solidFill>
        </a:fill>
      </a:tcStyle>
    </a:wholeTbl>
    <a:band2H>
      <a:tcStyle>
        <a:tcBdr/>
        <a:fill>
          <a:solidFill>
            <a:schemeClr val="accent1">
              <a:lumMod val="10000"/>
              <a:lumOff val="90000"/>
            </a:schemeClr>
          </a:solidFill>
        </a:fill>
      </a:tcStyle>
    </a:band2H>
    <a:band1V>
      <a:tcStyle>
        <a:tcBdr>
          <a:left>
            <a:ln w="9525" cmpd="sng">
              <a:solidFill>
                <a:schemeClr val="accent1"/>
              </a:solidFill>
            </a:ln>
          </a:left>
          <a:right>
            <a:ln w="9525" cmpd="sng">
              <a:solidFill>
                <a:schemeClr val="accent1"/>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w="9525" cmpd="sng">
              <a:solidFill>
                <a:schemeClr val="accent1">
                  <a:lumMod val="40000"/>
                  <a:lumOff val="60000"/>
                </a:schemeClr>
              </a:solidFill>
            </a:ln>
          </a:insideV>
        </a:tcBdr>
        <a:fill>
          <a:solidFill>
            <a:schemeClr val="accent1">
              <a:lumMod val="10000"/>
              <a:lumOff val="90000"/>
            </a:schemeClr>
          </a:solidFill>
        </a:fill>
      </a:tcStyle>
    </a:band1V>
    <a:band2V>
      <a:tcStyle>
        <a:tcBdr>
          <a:left>
            <a:ln w="9525" cmpd="sng">
              <a:solidFill>
                <a:schemeClr val="accent1">
                  <a:lumMod val="40000"/>
                  <a:lumOff val="60000"/>
                </a:schemeClr>
              </a:solidFill>
            </a:ln>
          </a:left>
          <a:right>
            <a:ln w="9525" cmpd="sng">
              <a:solidFill>
                <a:schemeClr val="accent1">
                  <a:lumMod val="40000"/>
                  <a:lumOff val="60000"/>
                </a:schemeClr>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a:noFill/>
            </a:ln>
          </a:insideV>
        </a:tcBdr>
      </a:tcStyle>
    </a:band2V>
    <a:lastCol>
      <a:tcTxStyle b="on">
        <a:fontRef idx="none">
          <a:srgbClr val="08090C"/>
        </a:fontRef>
      </a:tcTxStyle>
      <a:tcStyle>
        <a:tcBdr>
          <a:left>
            <a:ln w="9525" cmpd="sng">
              <a:solidFill>
                <a:schemeClr val="accent1">
                  <a:lumMod val="40000"/>
                  <a:lumOff val="60000"/>
                </a:schemeClr>
              </a:solidFill>
            </a:ln>
          </a:left>
          <a:right>
            <a:ln w="9525" cmpd="sng">
              <a:solidFill>
                <a:schemeClr val="accent1"/>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w="9525" cmpd="sng">
              <a:solidFill>
                <a:schemeClr val="accent1"/>
              </a:solidFill>
            </a:ln>
          </a:left>
          <a:right>
            <a:ln w="9525" cmpd="sng">
              <a:solidFill>
                <a:schemeClr val="accent1">
                  <a:lumMod val="40000"/>
                  <a:lumOff val="60000"/>
                </a:schemeClr>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a:noFill/>
            </a:ln>
          </a:insideV>
        </a:tcBdr>
        <a:fill>
          <a:solidFill>
            <a:schemeClr val="accent1">
              <a:lumMod val="20000"/>
              <a:lumOff val="80000"/>
            </a:schemeClr>
          </a:solidFill>
        </a:fill>
      </a:tcStyle>
    </a:firstCol>
    <a:lastRow>
      <a:tcTxStyle b="on">
        <a:fontRef idx="none">
          <a:schemeClr val="accent1"/>
        </a:fontRef>
      </a:tcTxStyle>
      <a:tcStyle>
        <a:tcBdr>
          <a:left>
            <a:ln w="9525" cmpd="sng">
              <a:solidFill>
                <a:schemeClr val="accent1"/>
              </a:solidFill>
            </a:ln>
          </a:left>
          <a:right>
            <a:ln w="9525" cmpd="sng">
              <a:solidFill>
                <a:schemeClr val="accent1"/>
              </a:solidFill>
            </a:ln>
          </a:right>
          <a:top>
            <a:ln w="9525" cmpd="sng">
              <a:solidFill>
                <a:schemeClr val="accent1"/>
              </a:solidFill>
            </a:ln>
          </a:top>
          <a:bottom>
            <a:ln w="9525" cmpd="sng">
              <a:solidFill>
                <a:schemeClr val="accent1"/>
              </a:solidFill>
            </a:ln>
          </a:bottom>
          <a:insideH>
            <a:ln>
              <a:noFill/>
            </a:ln>
          </a:insideH>
          <a:insideV>
            <a:ln>
              <a:noFill/>
            </a:ln>
          </a:insideV>
        </a:tcBdr>
        <a:fill>
          <a:solidFill>
            <a:srgbClr val="FFFFFF"/>
          </a:solidFill>
        </a:fill>
      </a:tcStyle>
    </a:lastRow>
    <a:firstRow>
      <a:tcTxStyle b="on">
        <a:fontRef idx="none">
          <a:srgbClr val="FFFFFF"/>
        </a:fontRef>
      </a:tcTxStyle>
      <a:tcStyle>
        <a:tcBdr>
          <a:left>
            <a:ln w="9525" cmpd="sng">
              <a:solidFill>
                <a:schemeClr val="accent1"/>
              </a:solidFill>
            </a:ln>
          </a:left>
          <a:right>
            <a:ln w="9525" cmpd="sng">
              <a:solidFill>
                <a:schemeClr val="accent1"/>
              </a:solidFill>
            </a:ln>
          </a:right>
          <a:top>
            <a:ln w="9525" cmpd="sng">
              <a:solidFill>
                <a:schemeClr val="accent1"/>
              </a:solidFill>
            </a:ln>
          </a:top>
          <a:bottom>
            <a:ln w="9525" cmpd="sng">
              <a:solidFill>
                <a:schemeClr val="accent1"/>
              </a:solidFill>
            </a:ln>
          </a:bottom>
          <a:insideH>
            <a:ln>
              <a:noFill/>
            </a:ln>
          </a:insideH>
          <a:insideV>
            <a:ln w="9525" cmpd="sng">
              <a:solidFill>
                <a:schemeClr val="accent1">
                  <a:lumMod val="40000"/>
                  <a:lumOff val="60000"/>
                </a:schemeClr>
              </a:solidFill>
            </a:ln>
          </a:insideV>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49" autoAdjust="0"/>
    <p:restoredTop sz="81545" autoAdjust="0"/>
  </p:normalViewPr>
  <p:slideViewPr>
    <p:cSldViewPr snapToGrid="0" snapToObjects="1" showGuides="1">
      <p:cViewPr>
        <p:scale>
          <a:sx n="100" d="100"/>
          <a:sy n="100" d="100"/>
        </p:scale>
        <p:origin x="2160" y="306"/>
      </p:cViewPr>
      <p:guideLst>
        <p:guide orient="horz" pos="488"/>
        <p:guide orient="horz" pos="3117"/>
        <p:guide pos="5446"/>
        <p:guide pos="117"/>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E1069B7-1D34-4CFD-81E5-774AB5472BC5}" type="doc">
      <dgm:prSet loTypeId="urn:microsoft.com/office/officeart/2005/8/layout/process5#1" loCatId="process" qsTypeId="urn:microsoft.com/office/officeart/2005/8/quickstyle/simple5#1" qsCatId="simple" csTypeId="urn:microsoft.com/office/officeart/2005/8/colors/accent1_2#1" csCatId="accent1" phldr="1"/>
      <dgm:spPr/>
      <dgm:t>
        <a:bodyPr/>
        <a:lstStyle/>
        <a:p>
          <a:endParaRPr lang="zh-CN" altLang="en-US"/>
        </a:p>
      </dgm:t>
    </dgm:pt>
    <dgm:pt modelId="{BC1EE3CB-C762-4765-B39A-8C83FD6F9FD2}">
      <dgm:prSet phldrT="[文本]" custT="1"/>
      <dgm:spPr/>
      <dgm:t>
        <a:bodyPr/>
        <a:lstStyle/>
        <a:p>
          <a:r>
            <a:rPr lang="en-US" altLang="zh-CN" sz="900" b="1" dirty="0">
              <a:latin typeface="微软雅黑" panose="020B0503020204020204" pitchFamily="34" charset="-122"/>
              <a:ea typeface="微软雅黑" panose="020B0503020204020204" pitchFamily="34" charset="-122"/>
            </a:rPr>
            <a:t>2024.8-2024.10</a:t>
          </a:r>
          <a:endParaRPr lang="zh-CN" altLang="en-US" sz="900" b="1" dirty="0">
            <a:latin typeface="微软雅黑" panose="020B0503020204020204" pitchFamily="34" charset="-122"/>
            <a:ea typeface="微软雅黑" panose="020B0503020204020204" pitchFamily="34" charset="-122"/>
          </a:endParaRPr>
        </a:p>
      </dgm:t>
    </dgm:pt>
    <dgm:pt modelId="{890223FA-733E-422D-BD61-3F3BCC2CC7F7}" type="parTrans" cxnId="{11476127-76D5-412D-8136-1F1E9DCF5FAE}">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A21937CF-E10D-476A-958B-C70F9CAEACDB}" type="sibTrans" cxnId="{11476127-76D5-412D-8136-1F1E9DCF5FAE}">
      <dgm:prSet custT="1"/>
      <dgm:spPr/>
      <dgm:t>
        <a:bodyPr/>
        <a:lstStyle/>
        <a:p>
          <a:endParaRPr lang="zh-CN" altLang="en-US" sz="900">
            <a:latin typeface="微软雅黑" panose="020B0503020204020204" pitchFamily="34" charset="-122"/>
            <a:ea typeface="微软雅黑" panose="020B0503020204020204" pitchFamily="34" charset="-122"/>
          </a:endParaRPr>
        </a:p>
      </dgm:t>
    </dgm:pt>
    <dgm:pt modelId="{CEDA2FD2-A485-4B83-AAF9-D8FD179E4506}">
      <dgm:prSet phldrT="[文本]" custT="1"/>
      <dgm:spPr/>
      <dgm:t>
        <a:bodyPr/>
        <a:lstStyle/>
        <a:p>
          <a:r>
            <a:rPr lang="zh-CN" altLang="en-US" sz="900" dirty="0">
              <a:latin typeface="微软雅黑" panose="020B0503020204020204" pitchFamily="34" charset="-122"/>
              <a:ea typeface="微软雅黑" panose="020B0503020204020204" pitchFamily="34" charset="-122"/>
            </a:rPr>
            <a:t>完成第二届委员征集</a:t>
          </a:r>
        </a:p>
      </dgm:t>
    </dgm:pt>
    <dgm:pt modelId="{0BCE9EB0-7058-42DD-99C3-756A9AF84DDD}" type="parTrans" cxnId="{40A793E5-42AD-482D-B9EC-A919D341F20E}">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824FEF79-BDF2-445F-BB86-33864E398A96}" type="sibTrans" cxnId="{40A793E5-42AD-482D-B9EC-A919D341F20E}">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F2331E42-36C9-447B-80C9-C3721A2641B5}">
      <dgm:prSet phldrT="[文本]" custT="1"/>
      <dgm:spPr/>
      <dgm:t>
        <a:bodyPr/>
        <a:lstStyle/>
        <a:p>
          <a:r>
            <a:rPr lang="en-US" altLang="zh-CN" sz="900" b="1" dirty="0">
              <a:latin typeface="微软雅黑" panose="020B0503020204020204" pitchFamily="34" charset="-122"/>
              <a:ea typeface="微软雅黑" panose="020B0503020204020204" pitchFamily="34" charset="-122"/>
            </a:rPr>
            <a:t>2024.10-2025.3</a:t>
          </a:r>
          <a:endParaRPr lang="zh-CN" altLang="en-US" sz="900" b="1" dirty="0">
            <a:latin typeface="微软雅黑" panose="020B0503020204020204" pitchFamily="34" charset="-122"/>
            <a:ea typeface="微软雅黑" panose="020B0503020204020204" pitchFamily="34" charset="-122"/>
          </a:endParaRPr>
        </a:p>
      </dgm:t>
    </dgm:pt>
    <dgm:pt modelId="{5612187D-28DB-4969-9566-AEAD55C64FA1}" type="parTrans" cxnId="{F54BC6A9-BCE8-4CA5-A865-EF3C0157BB37}">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40951C37-EFFD-494E-BCE0-570295A3631E}" type="sibTrans" cxnId="{F54BC6A9-BCE8-4CA5-A865-EF3C0157BB37}">
      <dgm:prSet custT="1"/>
      <dgm:spPr/>
      <dgm:t>
        <a:bodyPr/>
        <a:lstStyle/>
        <a:p>
          <a:endParaRPr lang="zh-CN" altLang="en-US" sz="900">
            <a:latin typeface="微软雅黑" panose="020B0503020204020204" pitchFamily="34" charset="-122"/>
            <a:ea typeface="微软雅黑" panose="020B0503020204020204" pitchFamily="34" charset="-122"/>
          </a:endParaRPr>
        </a:p>
      </dgm:t>
    </dgm:pt>
    <dgm:pt modelId="{D49C2B77-A076-4BA3-8D89-A7CC449C1804}">
      <dgm:prSet phldrT="[文本]" custT="1"/>
      <dgm:spPr/>
      <dgm:t>
        <a:bodyPr/>
        <a:lstStyle/>
        <a:p>
          <a:r>
            <a:rPr lang="zh-CN" altLang="en-US" sz="900" dirty="0">
              <a:latin typeface="微软雅黑" panose="020B0503020204020204" pitchFamily="34" charset="-122"/>
              <a:ea typeface="微软雅黑" panose="020B0503020204020204" pitchFamily="34" charset="-122"/>
            </a:rPr>
            <a:t>完成换届材料整理、邮寄</a:t>
          </a:r>
        </a:p>
      </dgm:t>
    </dgm:pt>
    <dgm:pt modelId="{CC52E19A-8EC5-47D2-91A8-AC73816FDFEE}" type="parTrans" cxnId="{DD9ACC31-B7A7-45F1-9095-9DC4A10F29C8}">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875736C7-7F2E-4BDA-B37A-6AB4D94B9F72}" type="sibTrans" cxnId="{DD9ACC31-B7A7-45F1-9095-9DC4A10F29C8}">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11474837-6B97-4E4A-B618-66A687CB4886}">
      <dgm:prSet phldrT="[文本]" custT="1"/>
      <dgm:spPr/>
      <dgm:t>
        <a:bodyPr/>
        <a:lstStyle/>
        <a:p>
          <a:r>
            <a:rPr lang="en-US" altLang="zh-CN" sz="900" b="1" dirty="0">
              <a:latin typeface="微软雅黑" panose="020B0503020204020204" pitchFamily="34" charset="-122"/>
              <a:ea typeface="微软雅黑" panose="020B0503020204020204" pitchFamily="34" charset="-122"/>
            </a:rPr>
            <a:t>2025.3-2025.6</a:t>
          </a:r>
          <a:endParaRPr lang="zh-CN" altLang="en-US" sz="900" b="1" dirty="0">
            <a:latin typeface="微软雅黑" panose="020B0503020204020204" pitchFamily="34" charset="-122"/>
            <a:ea typeface="微软雅黑" panose="020B0503020204020204" pitchFamily="34" charset="-122"/>
          </a:endParaRPr>
        </a:p>
      </dgm:t>
    </dgm:pt>
    <dgm:pt modelId="{8C0D0FD5-C9BF-452C-A030-F5C68563AFB9}" type="parTrans" cxnId="{AFBAC7BE-ABF8-4048-82C7-1C7D142C5748}">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67CE1070-6FA5-49EA-A0CF-C1454699AE97}" type="sibTrans" cxnId="{AFBAC7BE-ABF8-4048-82C7-1C7D142C5748}">
      <dgm:prSet custT="1"/>
      <dgm:spPr/>
      <dgm:t>
        <a:bodyPr/>
        <a:lstStyle/>
        <a:p>
          <a:endParaRPr lang="zh-CN" altLang="en-US" sz="900">
            <a:latin typeface="微软雅黑" panose="020B0503020204020204" pitchFamily="34" charset="-122"/>
            <a:ea typeface="微软雅黑" panose="020B0503020204020204" pitchFamily="34" charset="-122"/>
          </a:endParaRPr>
        </a:p>
      </dgm:t>
    </dgm:pt>
    <dgm:pt modelId="{36AF4481-1B37-4DAE-BE45-5EF6476E6B21}">
      <dgm:prSet phldrT="[文本]" custT="1"/>
      <dgm:spPr/>
      <dgm:t>
        <a:bodyPr/>
        <a:lstStyle/>
        <a:p>
          <a:r>
            <a:rPr lang="zh-CN" altLang="en-US" sz="900" dirty="0">
              <a:latin typeface="微软雅黑" panose="020B0503020204020204" pitchFamily="34" charset="-122"/>
              <a:ea typeface="微软雅黑" panose="020B0503020204020204" pitchFamily="34" charset="-122"/>
            </a:rPr>
            <a:t>完成</a:t>
          </a:r>
          <a:r>
            <a:rPr lang="en-US" altLang="zh-CN" sz="900" dirty="0">
              <a:latin typeface="微软雅黑" panose="020B0503020204020204" pitchFamily="34" charset="-122"/>
              <a:ea typeface="微软雅黑" panose="020B0503020204020204" pitchFamily="34" charset="-122"/>
            </a:rPr>
            <a:t>TC177</a:t>
          </a:r>
          <a:r>
            <a:rPr lang="zh-CN" altLang="en-US" sz="900" dirty="0">
              <a:latin typeface="微软雅黑" panose="020B0503020204020204" pitchFamily="34" charset="-122"/>
              <a:ea typeface="微软雅黑" panose="020B0503020204020204" pitchFamily="34" charset="-122"/>
            </a:rPr>
            <a:t>、中机联审批、出函</a:t>
          </a:r>
        </a:p>
      </dgm:t>
    </dgm:pt>
    <dgm:pt modelId="{65AA7524-6C45-460D-A53A-054E401CAB14}" type="parTrans" cxnId="{FAA2067C-453C-4A4C-ADF7-E8784AEE7F15}">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DBDD314F-87A6-4C8E-8698-11F59259505D}" type="sibTrans" cxnId="{FAA2067C-453C-4A4C-ADF7-E8784AEE7F15}">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7F807360-8CCA-4FAD-83A0-74946D49C1C4}">
      <dgm:prSet phldrT="[文本]" custT="1"/>
      <dgm:spPr>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spcFirstLastPara="0" vert="horz" wrap="square" lIns="34290" tIns="34290" rIns="34290" bIns="34290" numCol="1" spcCol="1270" anchor="t" anchorCtr="0"/>
        <a:lstStyle/>
        <a:p>
          <a:r>
            <a:rPr lang="en-US" altLang="zh-CN" sz="900" b="1" dirty="0">
              <a:latin typeface="微软雅黑" panose="020B0503020204020204" pitchFamily="34" charset="-122"/>
              <a:ea typeface="微软雅黑" panose="020B0503020204020204" pitchFamily="34" charset="-122"/>
            </a:rPr>
            <a:t>2025.9-2025.10</a:t>
          </a:r>
          <a:endParaRPr lang="zh-CN" altLang="en-US" sz="900" b="1" dirty="0">
            <a:latin typeface="微软雅黑" panose="020B0503020204020204" pitchFamily="34" charset="-122"/>
            <a:ea typeface="微软雅黑" panose="020B0503020204020204" pitchFamily="34" charset="-122"/>
          </a:endParaRPr>
        </a:p>
      </dgm:t>
    </dgm:pt>
    <dgm:pt modelId="{6C5ECBCF-4D06-4C4E-BB5C-53A38DC515EB}" type="parTrans" cxnId="{E8E0E219-8900-4533-9243-C9EB61B1330A}">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4CB83EE0-46B0-4955-80FB-3741B2CBD945}" type="sibTrans" cxnId="{E8E0E219-8900-4533-9243-C9EB61B1330A}">
      <dgm:prSet custT="1"/>
      <dgm:spPr/>
      <dgm:t>
        <a:bodyPr/>
        <a:lstStyle/>
        <a:p>
          <a:endParaRPr lang="zh-CN" altLang="en-US" sz="900">
            <a:latin typeface="微软雅黑" panose="020B0503020204020204" pitchFamily="34" charset="-122"/>
            <a:ea typeface="微软雅黑" panose="020B0503020204020204" pitchFamily="34" charset="-122"/>
          </a:endParaRPr>
        </a:p>
      </dgm:t>
    </dgm:pt>
    <dgm:pt modelId="{F6994C49-F0D7-466E-982E-6E22A99060B7}">
      <dgm:prSet phldrT="[文本]" custT="1"/>
      <dgm:spPr>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spcFirstLastPara="0" vert="horz" wrap="square" lIns="34290" tIns="34290" rIns="34290" bIns="34290" numCol="1" spcCol="1270" anchor="t" anchorCtr="0"/>
        <a:lstStyle/>
        <a:p>
          <a:r>
            <a:rPr lang="zh-CN" altLang="en-US" sz="900" b="0" dirty="0">
              <a:solidFill>
                <a:prstClr val="white"/>
              </a:solidFill>
              <a:latin typeface="微软雅黑" panose="020B0503020204020204" pitchFamily="34" charset="-122"/>
              <a:ea typeface="微软雅黑" panose="020B0503020204020204" pitchFamily="34" charset="-122"/>
              <a:cs typeface="+mn-cs"/>
            </a:rPr>
            <a:t>新一届委员组成方案公示</a:t>
          </a:r>
          <a:endParaRPr lang="zh-CN" altLang="en-US" sz="900" dirty="0">
            <a:latin typeface="微软雅黑" panose="020B0503020204020204" pitchFamily="34" charset="-122"/>
            <a:ea typeface="微软雅黑" panose="020B0503020204020204" pitchFamily="34" charset="-122"/>
          </a:endParaRPr>
        </a:p>
      </dgm:t>
    </dgm:pt>
    <dgm:pt modelId="{9646AD05-9FB1-4445-9618-FD4C66CF222B}" type="parTrans" cxnId="{46BC7BF9-15F8-434D-89DA-9DDCE4A7C2E6}">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D38F5EF8-7626-42F7-8DD0-895B512A3F80}" type="sibTrans" cxnId="{46BC7BF9-15F8-434D-89DA-9DDCE4A7C2E6}">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884D4E6D-9EF3-4875-A79D-1BD4EF3B8785}">
      <dgm:prSet phldrT="[文本]" custT="1"/>
      <dgm:spPr>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spcFirstLastPara="0" vert="horz" wrap="square" lIns="34290" tIns="34290" rIns="34290" bIns="34290" numCol="1" spcCol="1270" anchor="t" anchorCtr="0"/>
        <a:lstStyle/>
        <a:p>
          <a:pPr marL="0" lvl="0" indent="0" algn="l" defTabSz="400050">
            <a:lnSpc>
              <a:spcPct val="90000"/>
            </a:lnSpc>
            <a:spcBef>
              <a:spcPct val="0"/>
            </a:spcBef>
            <a:spcAft>
              <a:spcPct val="35000"/>
            </a:spcAft>
            <a:buNone/>
          </a:pPr>
          <a:r>
            <a:rPr lang="en-US" altLang="zh-CN" sz="900" b="1" kern="1200" dirty="0">
              <a:solidFill>
                <a:prstClr val="white"/>
              </a:solidFill>
              <a:latin typeface="微软雅黑" panose="020B0503020204020204" pitchFamily="34" charset="-122"/>
              <a:ea typeface="微软雅黑" panose="020B0503020204020204" pitchFamily="34" charset="-122"/>
              <a:cs typeface="+mn-cs"/>
            </a:rPr>
            <a:t>2025.10</a:t>
          </a:r>
          <a:endParaRPr lang="zh-CN" altLang="en-US" sz="900" b="1" kern="1200" dirty="0">
            <a:solidFill>
              <a:prstClr val="white"/>
            </a:solidFill>
            <a:latin typeface="微软雅黑" panose="020B0503020204020204" pitchFamily="34" charset="-122"/>
            <a:ea typeface="微软雅黑" panose="020B0503020204020204" pitchFamily="34" charset="-122"/>
            <a:cs typeface="+mn-cs"/>
          </a:endParaRPr>
        </a:p>
      </dgm:t>
    </dgm:pt>
    <dgm:pt modelId="{89663261-3BE6-44AB-AD0F-8C8C683AC8C8}" type="parTrans" cxnId="{E256CEC5-5F26-4841-A8E1-6ABA78DC247E}">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314AAE42-EAB2-425D-AC82-381AEF4D80B6}" type="sibTrans" cxnId="{E256CEC5-5F26-4841-A8E1-6ABA78DC247E}">
      <dgm:prSet custT="1"/>
      <dgm:spPr/>
      <dgm:t>
        <a:bodyPr/>
        <a:lstStyle/>
        <a:p>
          <a:endParaRPr lang="zh-CN" altLang="en-US" sz="900">
            <a:latin typeface="微软雅黑" panose="020B0503020204020204" pitchFamily="34" charset="-122"/>
            <a:ea typeface="微软雅黑" panose="020B0503020204020204" pitchFamily="34" charset="-122"/>
          </a:endParaRPr>
        </a:p>
      </dgm:t>
    </dgm:pt>
    <dgm:pt modelId="{2170F50C-E4C6-45AE-A3C5-9D8040E47F35}">
      <dgm:prSet custT="1"/>
      <dgm:spPr>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spcFirstLastPara="0" vert="horz" wrap="square" lIns="34290" tIns="34290" rIns="34290" bIns="34290" numCol="1" spcCol="1270" anchor="t" anchorCtr="0"/>
        <a:lstStyle/>
        <a:p>
          <a:pPr marL="0" lvl="0" indent="0" algn="l" defTabSz="400050">
            <a:lnSpc>
              <a:spcPct val="90000"/>
            </a:lnSpc>
            <a:spcBef>
              <a:spcPct val="0"/>
            </a:spcBef>
            <a:spcAft>
              <a:spcPct val="35000"/>
            </a:spcAft>
            <a:buFont typeface="Arial" panose="020B0604020202020204" pitchFamily="34" charset="0"/>
            <a:buChar char="•"/>
          </a:pPr>
          <a:r>
            <a:rPr lang="zh-CN" altLang="en-US" sz="900" b="0" kern="1200" dirty="0">
              <a:solidFill>
                <a:prstClr val="white"/>
              </a:solidFill>
              <a:latin typeface="微软雅黑" panose="020B0503020204020204" pitchFamily="34" charset="-122"/>
              <a:ea typeface="微软雅黑" panose="020B0503020204020204" pitchFamily="34" charset="-122"/>
              <a:cs typeface="+mn-cs"/>
            </a:rPr>
            <a:t>国家标准委批准换届</a:t>
          </a:r>
        </a:p>
      </dgm:t>
    </dgm:pt>
    <dgm:pt modelId="{0B7CD260-B66B-4C52-99EA-F3EF63FCDC98}" type="parTrans" cxnId="{9EE3657C-AF57-44F3-A068-C8ED5FF18C40}">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216408BB-F750-4C1F-BB96-AF3627EF1BFB}" type="sibTrans" cxnId="{9EE3657C-AF57-44F3-A068-C8ED5FF18C40}">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83683DC7-4E5E-4DE2-8C83-07CC2AD7ADBF}">
      <dgm:prSet custT="1"/>
      <dgm:spPr>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spcFirstLastPara="0" vert="horz" wrap="square" lIns="34290" tIns="34290" rIns="34290" bIns="34290" numCol="1" spcCol="1270" anchor="t" anchorCtr="0"/>
        <a:lstStyle/>
        <a:p>
          <a:pPr marL="0" lvl="0" indent="0" algn="l" defTabSz="400050">
            <a:lnSpc>
              <a:spcPct val="90000"/>
            </a:lnSpc>
            <a:spcBef>
              <a:spcPct val="0"/>
            </a:spcBef>
            <a:spcAft>
              <a:spcPct val="35000"/>
            </a:spcAft>
            <a:buNone/>
          </a:pPr>
          <a:r>
            <a:rPr lang="en-US" altLang="zh-CN" sz="900" b="1" kern="1200" dirty="0">
              <a:solidFill>
                <a:prstClr val="white"/>
              </a:solidFill>
              <a:latin typeface="微软雅黑" panose="020B0503020204020204" pitchFamily="34" charset="-122"/>
              <a:ea typeface="微软雅黑" panose="020B0503020204020204" pitchFamily="34" charset="-122"/>
              <a:cs typeface="+mn-cs"/>
            </a:rPr>
            <a:t>2025.11</a:t>
          </a:r>
          <a:endParaRPr lang="zh-CN" altLang="en-US" sz="900" b="1" kern="1200" dirty="0">
            <a:solidFill>
              <a:prstClr val="white"/>
            </a:solidFill>
            <a:latin typeface="微软雅黑" panose="020B0503020204020204" pitchFamily="34" charset="-122"/>
            <a:ea typeface="微软雅黑" panose="020B0503020204020204" pitchFamily="34" charset="-122"/>
            <a:cs typeface="+mn-cs"/>
          </a:endParaRPr>
        </a:p>
      </dgm:t>
    </dgm:pt>
    <dgm:pt modelId="{EA489FF5-9A64-4A0E-8597-47D4B4E720C9}" type="parTrans" cxnId="{37D77055-9B6A-4865-9972-4F78DF4D4332}">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B66C1ECB-EF14-4D9B-9906-734C516BFA19}" type="sibTrans" cxnId="{37D77055-9B6A-4865-9972-4F78DF4D4332}">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F99FCC29-F5F6-41B4-909F-1407E83DEC83}">
      <dgm:prSet custT="1"/>
      <dgm:spPr>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spcFirstLastPara="0" vert="horz" wrap="square" lIns="34290" tIns="34290" rIns="34290" bIns="34290" numCol="1" spcCol="1270" anchor="t" anchorCtr="0"/>
        <a:lstStyle/>
        <a:p>
          <a:pPr marL="0" lvl="0" indent="0" algn="l" defTabSz="400050">
            <a:lnSpc>
              <a:spcPct val="90000"/>
            </a:lnSpc>
            <a:spcBef>
              <a:spcPct val="0"/>
            </a:spcBef>
            <a:spcAft>
              <a:spcPct val="35000"/>
            </a:spcAft>
            <a:buFont typeface="Arial" panose="020B0604020202020204" pitchFamily="34" charset="0"/>
            <a:buChar char="•"/>
          </a:pPr>
          <a:r>
            <a:rPr lang="zh-CN" altLang="en-US" sz="900" b="0" kern="1200" dirty="0">
              <a:solidFill>
                <a:prstClr val="white"/>
              </a:solidFill>
              <a:latin typeface="微软雅黑" panose="020B0503020204020204" pitchFamily="34" charset="-122"/>
              <a:ea typeface="微软雅黑" panose="020B0503020204020204" pitchFamily="34" charset="-122"/>
              <a:cs typeface="+mn-cs"/>
            </a:rPr>
            <a:t>召开换届大会</a:t>
          </a:r>
        </a:p>
      </dgm:t>
    </dgm:pt>
    <dgm:pt modelId="{07CF0507-5A41-40C2-956C-F42A291D4142}" type="parTrans" cxnId="{C1A1369A-09D8-4455-8029-98CE7F3EA3A4}">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95F90A59-9AEF-4EA2-803D-C3E91CB0DCC5}" type="sibTrans" cxnId="{C1A1369A-09D8-4455-8029-98CE7F3EA3A4}">
      <dgm:prSet/>
      <dgm:spPr/>
      <dgm:t>
        <a:bodyPr/>
        <a:lstStyle/>
        <a:p>
          <a:endParaRPr lang="zh-CN" altLang="en-US" sz="2400">
            <a:latin typeface="微软雅黑" panose="020B0503020204020204" pitchFamily="34" charset="-122"/>
            <a:ea typeface="微软雅黑" panose="020B0503020204020204" pitchFamily="34" charset="-122"/>
          </a:endParaRPr>
        </a:p>
      </dgm:t>
    </dgm:pt>
    <dgm:pt modelId="{3C3E1DEF-8E5C-4D73-A2A5-109237B3F59D}" type="pres">
      <dgm:prSet presAssocID="{9E1069B7-1D34-4CFD-81E5-774AB5472BC5}" presName="diagram" presStyleCnt="0">
        <dgm:presLayoutVars>
          <dgm:dir/>
          <dgm:resizeHandles val="exact"/>
        </dgm:presLayoutVars>
      </dgm:prSet>
      <dgm:spPr/>
    </dgm:pt>
    <dgm:pt modelId="{E6D56CC0-78B2-4B9D-BCB7-00B183641D96}" type="pres">
      <dgm:prSet presAssocID="{BC1EE3CB-C762-4765-B39A-8C83FD6F9FD2}" presName="node" presStyleLbl="node1" presStyleIdx="0" presStyleCnt="6">
        <dgm:presLayoutVars>
          <dgm:bulletEnabled val="1"/>
        </dgm:presLayoutVars>
      </dgm:prSet>
      <dgm:spPr/>
    </dgm:pt>
    <dgm:pt modelId="{AC4A6480-2D34-4634-8CE5-F9B48640F1C4}" type="pres">
      <dgm:prSet presAssocID="{A21937CF-E10D-476A-958B-C70F9CAEACDB}" presName="sibTrans" presStyleLbl="sibTrans2D1" presStyleIdx="0" presStyleCnt="5"/>
      <dgm:spPr/>
    </dgm:pt>
    <dgm:pt modelId="{E4F3FB0B-4378-40FE-8A5B-7AFF59318D41}" type="pres">
      <dgm:prSet presAssocID="{A21937CF-E10D-476A-958B-C70F9CAEACDB}" presName="connectorText" presStyleLbl="sibTrans2D1" presStyleIdx="0" presStyleCnt="5"/>
      <dgm:spPr/>
    </dgm:pt>
    <dgm:pt modelId="{86AB4D9D-6ED6-4C08-B47A-35688B51E8FE}" type="pres">
      <dgm:prSet presAssocID="{F2331E42-36C9-447B-80C9-C3721A2641B5}" presName="node" presStyleLbl="node1" presStyleIdx="1" presStyleCnt="6">
        <dgm:presLayoutVars>
          <dgm:bulletEnabled val="1"/>
        </dgm:presLayoutVars>
      </dgm:prSet>
      <dgm:spPr/>
    </dgm:pt>
    <dgm:pt modelId="{E3BB6A2A-F0AC-441D-B2A2-54B5BDEFC19C}" type="pres">
      <dgm:prSet presAssocID="{40951C37-EFFD-494E-BCE0-570295A3631E}" presName="sibTrans" presStyleLbl="sibTrans2D1" presStyleIdx="1" presStyleCnt="5"/>
      <dgm:spPr/>
    </dgm:pt>
    <dgm:pt modelId="{25198D8B-A361-4BF5-93AC-DB577C5C5143}" type="pres">
      <dgm:prSet presAssocID="{40951C37-EFFD-494E-BCE0-570295A3631E}" presName="connectorText" presStyleLbl="sibTrans2D1" presStyleIdx="1" presStyleCnt="5"/>
      <dgm:spPr/>
    </dgm:pt>
    <dgm:pt modelId="{6E68A970-AC07-4647-8E7A-D65EEE31DE47}" type="pres">
      <dgm:prSet presAssocID="{11474837-6B97-4E4A-B618-66A687CB4886}" presName="node" presStyleLbl="node1" presStyleIdx="2" presStyleCnt="6">
        <dgm:presLayoutVars>
          <dgm:bulletEnabled val="1"/>
        </dgm:presLayoutVars>
      </dgm:prSet>
      <dgm:spPr/>
    </dgm:pt>
    <dgm:pt modelId="{E71F29DB-5DAF-4989-A96B-42941186A735}" type="pres">
      <dgm:prSet presAssocID="{67CE1070-6FA5-49EA-A0CF-C1454699AE97}" presName="sibTrans" presStyleLbl="sibTrans2D1" presStyleIdx="2" presStyleCnt="5"/>
      <dgm:spPr/>
    </dgm:pt>
    <dgm:pt modelId="{188BB30F-1206-43DA-8C87-AD3BF61410DE}" type="pres">
      <dgm:prSet presAssocID="{67CE1070-6FA5-49EA-A0CF-C1454699AE97}" presName="connectorText" presStyleLbl="sibTrans2D1" presStyleIdx="2" presStyleCnt="5"/>
      <dgm:spPr/>
    </dgm:pt>
    <dgm:pt modelId="{D4E88550-1763-40CB-AC2E-51D3ED349325}" type="pres">
      <dgm:prSet presAssocID="{7F807360-8CCA-4FAD-83A0-74946D49C1C4}" presName="node" presStyleLbl="node1" presStyleIdx="3" presStyleCnt="6">
        <dgm:presLayoutVars>
          <dgm:bulletEnabled val="1"/>
        </dgm:presLayoutVars>
      </dgm:prSet>
      <dgm:spPr>
        <a:xfrm>
          <a:off x="4357727" y="516053"/>
          <a:ext cx="1037554" cy="622532"/>
        </a:xfrm>
        <a:prstGeom prst="roundRect">
          <a:avLst>
            <a:gd name="adj" fmla="val 10000"/>
          </a:avLst>
        </a:prstGeom>
      </dgm:spPr>
    </dgm:pt>
    <dgm:pt modelId="{7AEAB97F-69F0-4D72-B015-B71974ABE8B6}" type="pres">
      <dgm:prSet presAssocID="{4CB83EE0-46B0-4955-80FB-3741B2CBD945}" presName="sibTrans" presStyleLbl="sibTrans2D1" presStyleIdx="3" presStyleCnt="5"/>
      <dgm:spPr/>
    </dgm:pt>
    <dgm:pt modelId="{07AEFB34-7CA2-4020-8BAD-44CD9FEB98F3}" type="pres">
      <dgm:prSet presAssocID="{4CB83EE0-46B0-4955-80FB-3741B2CBD945}" presName="connectorText" presStyleLbl="sibTrans2D1" presStyleIdx="3" presStyleCnt="5"/>
      <dgm:spPr/>
    </dgm:pt>
    <dgm:pt modelId="{8C755C48-F4C5-48EC-885A-C51D50F51BE6}" type="pres">
      <dgm:prSet presAssocID="{884D4E6D-9EF3-4875-A79D-1BD4EF3B8785}" presName="node" presStyleLbl="node1" presStyleIdx="4" presStyleCnt="6">
        <dgm:presLayoutVars>
          <dgm:bulletEnabled val="1"/>
        </dgm:presLayoutVars>
      </dgm:prSet>
      <dgm:spPr>
        <a:xfrm>
          <a:off x="5810303" y="516053"/>
          <a:ext cx="1037554" cy="622532"/>
        </a:xfrm>
        <a:prstGeom prst="roundRect">
          <a:avLst>
            <a:gd name="adj" fmla="val 10000"/>
          </a:avLst>
        </a:prstGeom>
      </dgm:spPr>
    </dgm:pt>
    <dgm:pt modelId="{857A56AA-9084-47DB-A08F-A3BA9BAADC6D}" type="pres">
      <dgm:prSet presAssocID="{314AAE42-EAB2-425D-AC82-381AEF4D80B6}" presName="sibTrans" presStyleLbl="sibTrans2D1" presStyleIdx="4" presStyleCnt="5"/>
      <dgm:spPr/>
    </dgm:pt>
    <dgm:pt modelId="{C29B819A-5A08-4AA7-B114-AA4711012481}" type="pres">
      <dgm:prSet presAssocID="{314AAE42-EAB2-425D-AC82-381AEF4D80B6}" presName="connectorText" presStyleLbl="sibTrans2D1" presStyleIdx="4" presStyleCnt="5"/>
      <dgm:spPr/>
    </dgm:pt>
    <dgm:pt modelId="{E011B08C-EE03-409F-99D2-A8A64360C8DE}" type="pres">
      <dgm:prSet presAssocID="{83683DC7-4E5E-4DE2-8C83-07CC2AD7ADBF}" presName="node" presStyleLbl="node1" presStyleIdx="5" presStyleCnt="6">
        <dgm:presLayoutVars>
          <dgm:bulletEnabled val="1"/>
        </dgm:presLayoutVars>
      </dgm:prSet>
      <dgm:spPr>
        <a:xfrm>
          <a:off x="7262879" y="516053"/>
          <a:ext cx="1037554" cy="622532"/>
        </a:xfrm>
        <a:prstGeom prst="roundRect">
          <a:avLst>
            <a:gd name="adj" fmla="val 10000"/>
          </a:avLst>
        </a:prstGeom>
      </dgm:spPr>
    </dgm:pt>
  </dgm:ptLst>
  <dgm:cxnLst>
    <dgm:cxn modelId="{3A500312-C764-4435-BF97-B10A0C15FF91}" type="presOf" srcId="{40951C37-EFFD-494E-BCE0-570295A3631E}" destId="{E3BB6A2A-F0AC-441D-B2A2-54B5BDEFC19C}" srcOrd="0" destOrd="0" presId="urn:microsoft.com/office/officeart/2005/8/layout/process5#1"/>
    <dgm:cxn modelId="{59F36413-E568-4F71-8727-1936BA0C6855}" type="presOf" srcId="{4CB83EE0-46B0-4955-80FB-3741B2CBD945}" destId="{07AEFB34-7CA2-4020-8BAD-44CD9FEB98F3}" srcOrd="1" destOrd="0" presId="urn:microsoft.com/office/officeart/2005/8/layout/process5#1"/>
    <dgm:cxn modelId="{16961616-6B31-4F07-B2F1-A249D73D2EA8}" type="presOf" srcId="{A21937CF-E10D-476A-958B-C70F9CAEACDB}" destId="{E4F3FB0B-4378-40FE-8A5B-7AFF59318D41}" srcOrd="1" destOrd="0" presId="urn:microsoft.com/office/officeart/2005/8/layout/process5#1"/>
    <dgm:cxn modelId="{E8E0E219-8900-4533-9243-C9EB61B1330A}" srcId="{9E1069B7-1D34-4CFD-81E5-774AB5472BC5}" destId="{7F807360-8CCA-4FAD-83A0-74946D49C1C4}" srcOrd="3" destOrd="0" parTransId="{6C5ECBCF-4D06-4C4E-BB5C-53A38DC515EB}" sibTransId="{4CB83EE0-46B0-4955-80FB-3741B2CBD945}"/>
    <dgm:cxn modelId="{C2E5C41D-3E2C-41E0-9B3A-5AF78770A904}" type="presOf" srcId="{2170F50C-E4C6-45AE-A3C5-9D8040E47F35}" destId="{8C755C48-F4C5-48EC-885A-C51D50F51BE6}" srcOrd="0" destOrd="1" presId="urn:microsoft.com/office/officeart/2005/8/layout/process5#1"/>
    <dgm:cxn modelId="{AF68BD24-9965-40A9-82EB-78EBCFAC6458}" type="presOf" srcId="{A21937CF-E10D-476A-958B-C70F9CAEACDB}" destId="{AC4A6480-2D34-4634-8CE5-F9B48640F1C4}" srcOrd="0" destOrd="0" presId="urn:microsoft.com/office/officeart/2005/8/layout/process5#1"/>
    <dgm:cxn modelId="{11476127-76D5-412D-8136-1F1E9DCF5FAE}" srcId="{9E1069B7-1D34-4CFD-81E5-774AB5472BC5}" destId="{BC1EE3CB-C762-4765-B39A-8C83FD6F9FD2}" srcOrd="0" destOrd="0" parTransId="{890223FA-733E-422D-BD61-3F3BCC2CC7F7}" sibTransId="{A21937CF-E10D-476A-958B-C70F9CAEACDB}"/>
    <dgm:cxn modelId="{DD9ACC31-B7A7-45F1-9095-9DC4A10F29C8}" srcId="{F2331E42-36C9-447B-80C9-C3721A2641B5}" destId="{D49C2B77-A076-4BA3-8D89-A7CC449C1804}" srcOrd="0" destOrd="0" parTransId="{CC52E19A-8EC5-47D2-91A8-AC73816FDFEE}" sibTransId="{875736C7-7F2E-4BDA-B37A-6AB4D94B9F72}"/>
    <dgm:cxn modelId="{7EF5E062-256A-49BF-8B32-C1A41908DB4B}" type="presOf" srcId="{9E1069B7-1D34-4CFD-81E5-774AB5472BC5}" destId="{3C3E1DEF-8E5C-4D73-A2A5-109237B3F59D}" srcOrd="0" destOrd="0" presId="urn:microsoft.com/office/officeart/2005/8/layout/process5#1"/>
    <dgm:cxn modelId="{C9977043-47E8-42CE-B54F-4BEFFA670977}" type="presOf" srcId="{67CE1070-6FA5-49EA-A0CF-C1454699AE97}" destId="{E71F29DB-5DAF-4989-A96B-42941186A735}" srcOrd="0" destOrd="0" presId="urn:microsoft.com/office/officeart/2005/8/layout/process5#1"/>
    <dgm:cxn modelId="{8C58D168-0278-412B-8D19-96358CF96D90}" type="presOf" srcId="{4CB83EE0-46B0-4955-80FB-3741B2CBD945}" destId="{7AEAB97F-69F0-4D72-B015-B71974ABE8B6}" srcOrd="0" destOrd="0" presId="urn:microsoft.com/office/officeart/2005/8/layout/process5#1"/>
    <dgm:cxn modelId="{47F05A6F-CF0F-46B8-A76A-28485AFDBC01}" type="presOf" srcId="{884D4E6D-9EF3-4875-A79D-1BD4EF3B8785}" destId="{8C755C48-F4C5-48EC-885A-C51D50F51BE6}" srcOrd="0" destOrd="0" presId="urn:microsoft.com/office/officeart/2005/8/layout/process5#1"/>
    <dgm:cxn modelId="{37D77055-9B6A-4865-9972-4F78DF4D4332}" srcId="{9E1069B7-1D34-4CFD-81E5-774AB5472BC5}" destId="{83683DC7-4E5E-4DE2-8C83-07CC2AD7ADBF}" srcOrd="5" destOrd="0" parTransId="{EA489FF5-9A64-4A0E-8597-47D4B4E720C9}" sibTransId="{B66C1ECB-EF14-4D9B-9906-734C516BFA19}"/>
    <dgm:cxn modelId="{FAA2067C-453C-4A4C-ADF7-E8784AEE7F15}" srcId="{11474837-6B97-4E4A-B618-66A687CB4886}" destId="{36AF4481-1B37-4DAE-BE45-5EF6476E6B21}" srcOrd="0" destOrd="0" parTransId="{65AA7524-6C45-460D-A53A-054E401CAB14}" sibTransId="{DBDD314F-87A6-4C8E-8698-11F59259505D}"/>
    <dgm:cxn modelId="{9EE3657C-AF57-44F3-A068-C8ED5FF18C40}" srcId="{884D4E6D-9EF3-4875-A79D-1BD4EF3B8785}" destId="{2170F50C-E4C6-45AE-A3C5-9D8040E47F35}" srcOrd="0" destOrd="0" parTransId="{0B7CD260-B66B-4C52-99EA-F3EF63FCDC98}" sibTransId="{216408BB-F750-4C1F-BB96-AF3627EF1BFB}"/>
    <dgm:cxn modelId="{7863637D-7FD8-4F8C-AB69-7C027C68947F}" type="presOf" srcId="{CEDA2FD2-A485-4B83-AAF9-D8FD179E4506}" destId="{E6D56CC0-78B2-4B9D-BCB7-00B183641D96}" srcOrd="0" destOrd="1" presId="urn:microsoft.com/office/officeart/2005/8/layout/process5#1"/>
    <dgm:cxn modelId="{DA6D5D81-D11F-47B9-9FCF-E8F29590F472}" type="presOf" srcId="{314AAE42-EAB2-425D-AC82-381AEF4D80B6}" destId="{857A56AA-9084-47DB-A08F-A3BA9BAADC6D}" srcOrd="0" destOrd="0" presId="urn:microsoft.com/office/officeart/2005/8/layout/process5#1"/>
    <dgm:cxn modelId="{3926E887-4464-4177-9008-57040116E020}" type="presOf" srcId="{F6994C49-F0D7-466E-982E-6E22A99060B7}" destId="{D4E88550-1763-40CB-AC2E-51D3ED349325}" srcOrd="0" destOrd="1" presId="urn:microsoft.com/office/officeart/2005/8/layout/process5#1"/>
    <dgm:cxn modelId="{181DD48A-F69C-47AE-BAF9-391FD21B026B}" type="presOf" srcId="{BC1EE3CB-C762-4765-B39A-8C83FD6F9FD2}" destId="{E6D56CC0-78B2-4B9D-BCB7-00B183641D96}" srcOrd="0" destOrd="0" presId="urn:microsoft.com/office/officeart/2005/8/layout/process5#1"/>
    <dgm:cxn modelId="{10D36A99-21B2-4A2A-A5D3-AB6F3D8E9984}" type="presOf" srcId="{67CE1070-6FA5-49EA-A0CF-C1454699AE97}" destId="{188BB30F-1206-43DA-8C87-AD3BF61410DE}" srcOrd="1" destOrd="0" presId="urn:microsoft.com/office/officeart/2005/8/layout/process5#1"/>
    <dgm:cxn modelId="{C1A1369A-09D8-4455-8029-98CE7F3EA3A4}" srcId="{83683DC7-4E5E-4DE2-8C83-07CC2AD7ADBF}" destId="{F99FCC29-F5F6-41B4-909F-1407E83DEC83}" srcOrd="0" destOrd="0" parTransId="{07CF0507-5A41-40C2-956C-F42A291D4142}" sibTransId="{95F90A59-9AEF-4EA2-803D-C3E91CB0DCC5}"/>
    <dgm:cxn modelId="{C3D384A6-53D6-46DA-96A8-C59AE7DFA480}" type="presOf" srcId="{36AF4481-1B37-4DAE-BE45-5EF6476E6B21}" destId="{6E68A970-AC07-4647-8E7A-D65EEE31DE47}" srcOrd="0" destOrd="1" presId="urn:microsoft.com/office/officeart/2005/8/layout/process5#1"/>
    <dgm:cxn modelId="{E61A9AA7-9ED4-40B9-89E3-DB6F1F528167}" type="presOf" srcId="{7F807360-8CCA-4FAD-83A0-74946D49C1C4}" destId="{D4E88550-1763-40CB-AC2E-51D3ED349325}" srcOrd="0" destOrd="0" presId="urn:microsoft.com/office/officeart/2005/8/layout/process5#1"/>
    <dgm:cxn modelId="{F54BC6A9-BCE8-4CA5-A865-EF3C0157BB37}" srcId="{9E1069B7-1D34-4CFD-81E5-774AB5472BC5}" destId="{F2331E42-36C9-447B-80C9-C3721A2641B5}" srcOrd="1" destOrd="0" parTransId="{5612187D-28DB-4969-9566-AEAD55C64FA1}" sibTransId="{40951C37-EFFD-494E-BCE0-570295A3631E}"/>
    <dgm:cxn modelId="{5DFF1FAF-7993-4AF2-87C7-8436915AB23B}" type="presOf" srcId="{83683DC7-4E5E-4DE2-8C83-07CC2AD7ADBF}" destId="{E011B08C-EE03-409F-99D2-A8A64360C8DE}" srcOrd="0" destOrd="0" presId="urn:microsoft.com/office/officeart/2005/8/layout/process5#1"/>
    <dgm:cxn modelId="{AFBAC7BE-ABF8-4048-82C7-1C7D142C5748}" srcId="{9E1069B7-1D34-4CFD-81E5-774AB5472BC5}" destId="{11474837-6B97-4E4A-B618-66A687CB4886}" srcOrd="2" destOrd="0" parTransId="{8C0D0FD5-C9BF-452C-A030-F5C68563AFB9}" sibTransId="{67CE1070-6FA5-49EA-A0CF-C1454699AE97}"/>
    <dgm:cxn modelId="{E256CEC5-5F26-4841-A8E1-6ABA78DC247E}" srcId="{9E1069B7-1D34-4CFD-81E5-774AB5472BC5}" destId="{884D4E6D-9EF3-4875-A79D-1BD4EF3B8785}" srcOrd="4" destOrd="0" parTransId="{89663261-3BE6-44AB-AD0F-8C8C683AC8C8}" sibTransId="{314AAE42-EAB2-425D-AC82-381AEF4D80B6}"/>
    <dgm:cxn modelId="{DD1390C8-EA7E-4C46-AB1C-D502CC4132E0}" type="presOf" srcId="{11474837-6B97-4E4A-B618-66A687CB4886}" destId="{6E68A970-AC07-4647-8E7A-D65EEE31DE47}" srcOrd="0" destOrd="0" presId="urn:microsoft.com/office/officeart/2005/8/layout/process5#1"/>
    <dgm:cxn modelId="{40A793E5-42AD-482D-B9EC-A919D341F20E}" srcId="{BC1EE3CB-C762-4765-B39A-8C83FD6F9FD2}" destId="{CEDA2FD2-A485-4B83-AAF9-D8FD179E4506}" srcOrd="0" destOrd="0" parTransId="{0BCE9EB0-7058-42DD-99C3-756A9AF84DDD}" sibTransId="{824FEF79-BDF2-445F-BB86-33864E398A96}"/>
    <dgm:cxn modelId="{466E3DF1-EAAE-4BBA-A730-227CE0B43F84}" type="presOf" srcId="{F2331E42-36C9-447B-80C9-C3721A2641B5}" destId="{86AB4D9D-6ED6-4C08-B47A-35688B51E8FE}" srcOrd="0" destOrd="0" presId="urn:microsoft.com/office/officeart/2005/8/layout/process5#1"/>
    <dgm:cxn modelId="{46BC7BF9-15F8-434D-89DA-9DDCE4A7C2E6}" srcId="{7F807360-8CCA-4FAD-83A0-74946D49C1C4}" destId="{F6994C49-F0D7-466E-982E-6E22A99060B7}" srcOrd="0" destOrd="0" parTransId="{9646AD05-9FB1-4445-9618-FD4C66CF222B}" sibTransId="{D38F5EF8-7626-42F7-8DD0-895B512A3F80}"/>
    <dgm:cxn modelId="{954349FC-B0CD-4772-8795-DA7380B0D3EF}" type="presOf" srcId="{F99FCC29-F5F6-41B4-909F-1407E83DEC83}" destId="{E011B08C-EE03-409F-99D2-A8A64360C8DE}" srcOrd="0" destOrd="1" presId="urn:microsoft.com/office/officeart/2005/8/layout/process5#1"/>
    <dgm:cxn modelId="{6977B1FE-97DC-4CDC-B714-49F48CAEEAAA}" type="presOf" srcId="{314AAE42-EAB2-425D-AC82-381AEF4D80B6}" destId="{C29B819A-5A08-4AA7-B114-AA4711012481}" srcOrd="1" destOrd="0" presId="urn:microsoft.com/office/officeart/2005/8/layout/process5#1"/>
    <dgm:cxn modelId="{9CCFFCFE-926F-445A-A307-06F17F20657B}" type="presOf" srcId="{D49C2B77-A076-4BA3-8D89-A7CC449C1804}" destId="{86AB4D9D-6ED6-4C08-B47A-35688B51E8FE}" srcOrd="0" destOrd="1" presId="urn:microsoft.com/office/officeart/2005/8/layout/process5#1"/>
    <dgm:cxn modelId="{7F8F24FF-836F-4717-A6EC-4A42E231A6E1}" type="presOf" srcId="{40951C37-EFFD-494E-BCE0-570295A3631E}" destId="{25198D8B-A361-4BF5-93AC-DB577C5C5143}" srcOrd="1" destOrd="0" presId="urn:microsoft.com/office/officeart/2005/8/layout/process5#1"/>
    <dgm:cxn modelId="{DD8C27B8-740C-4CCC-957C-A8E12AA38E35}" type="presParOf" srcId="{3C3E1DEF-8E5C-4D73-A2A5-109237B3F59D}" destId="{E6D56CC0-78B2-4B9D-BCB7-00B183641D96}" srcOrd="0" destOrd="0" presId="urn:microsoft.com/office/officeart/2005/8/layout/process5#1"/>
    <dgm:cxn modelId="{FFE453CB-AE22-41B4-AFB6-AE52F8C79104}" type="presParOf" srcId="{3C3E1DEF-8E5C-4D73-A2A5-109237B3F59D}" destId="{AC4A6480-2D34-4634-8CE5-F9B48640F1C4}" srcOrd="1" destOrd="0" presId="urn:microsoft.com/office/officeart/2005/8/layout/process5#1"/>
    <dgm:cxn modelId="{208B432E-EBFF-4EF4-AE0D-950B0B89D27A}" type="presParOf" srcId="{AC4A6480-2D34-4634-8CE5-F9B48640F1C4}" destId="{E4F3FB0B-4378-40FE-8A5B-7AFF59318D41}" srcOrd="0" destOrd="0" presId="urn:microsoft.com/office/officeart/2005/8/layout/process5#1"/>
    <dgm:cxn modelId="{BBA3B758-AE58-4336-A28C-C6BD4D2AAEE8}" type="presParOf" srcId="{3C3E1DEF-8E5C-4D73-A2A5-109237B3F59D}" destId="{86AB4D9D-6ED6-4C08-B47A-35688B51E8FE}" srcOrd="2" destOrd="0" presId="urn:microsoft.com/office/officeart/2005/8/layout/process5#1"/>
    <dgm:cxn modelId="{EBFE90A4-37D0-4F32-B060-077CD97871CF}" type="presParOf" srcId="{3C3E1DEF-8E5C-4D73-A2A5-109237B3F59D}" destId="{E3BB6A2A-F0AC-441D-B2A2-54B5BDEFC19C}" srcOrd="3" destOrd="0" presId="urn:microsoft.com/office/officeart/2005/8/layout/process5#1"/>
    <dgm:cxn modelId="{41A18506-8B74-4A78-9B10-2DBCCD0245C1}" type="presParOf" srcId="{E3BB6A2A-F0AC-441D-B2A2-54B5BDEFC19C}" destId="{25198D8B-A361-4BF5-93AC-DB577C5C5143}" srcOrd="0" destOrd="0" presId="urn:microsoft.com/office/officeart/2005/8/layout/process5#1"/>
    <dgm:cxn modelId="{867263AF-BFCB-45C9-A88B-ED4F1432CE36}" type="presParOf" srcId="{3C3E1DEF-8E5C-4D73-A2A5-109237B3F59D}" destId="{6E68A970-AC07-4647-8E7A-D65EEE31DE47}" srcOrd="4" destOrd="0" presId="urn:microsoft.com/office/officeart/2005/8/layout/process5#1"/>
    <dgm:cxn modelId="{D876309D-D1D8-4D27-AF97-AEFFC03DB6B3}" type="presParOf" srcId="{3C3E1DEF-8E5C-4D73-A2A5-109237B3F59D}" destId="{E71F29DB-5DAF-4989-A96B-42941186A735}" srcOrd="5" destOrd="0" presId="urn:microsoft.com/office/officeart/2005/8/layout/process5#1"/>
    <dgm:cxn modelId="{E1DEADDC-56A1-4867-93A4-B48388FA747B}" type="presParOf" srcId="{E71F29DB-5DAF-4989-A96B-42941186A735}" destId="{188BB30F-1206-43DA-8C87-AD3BF61410DE}" srcOrd="0" destOrd="0" presId="urn:microsoft.com/office/officeart/2005/8/layout/process5#1"/>
    <dgm:cxn modelId="{5B1F42A6-13B4-4907-82F3-9C097FF7B185}" type="presParOf" srcId="{3C3E1DEF-8E5C-4D73-A2A5-109237B3F59D}" destId="{D4E88550-1763-40CB-AC2E-51D3ED349325}" srcOrd="6" destOrd="0" presId="urn:microsoft.com/office/officeart/2005/8/layout/process5#1"/>
    <dgm:cxn modelId="{E06419C0-A02C-49B6-B72A-0E8AB62DA9D7}" type="presParOf" srcId="{3C3E1DEF-8E5C-4D73-A2A5-109237B3F59D}" destId="{7AEAB97F-69F0-4D72-B015-B71974ABE8B6}" srcOrd="7" destOrd="0" presId="urn:microsoft.com/office/officeart/2005/8/layout/process5#1"/>
    <dgm:cxn modelId="{B2622E0F-CA1D-4094-A852-61C4BA862E15}" type="presParOf" srcId="{7AEAB97F-69F0-4D72-B015-B71974ABE8B6}" destId="{07AEFB34-7CA2-4020-8BAD-44CD9FEB98F3}" srcOrd="0" destOrd="0" presId="urn:microsoft.com/office/officeart/2005/8/layout/process5#1"/>
    <dgm:cxn modelId="{4CCFC91A-A837-430C-B86D-B18BE6812971}" type="presParOf" srcId="{3C3E1DEF-8E5C-4D73-A2A5-109237B3F59D}" destId="{8C755C48-F4C5-48EC-885A-C51D50F51BE6}" srcOrd="8" destOrd="0" presId="urn:microsoft.com/office/officeart/2005/8/layout/process5#1"/>
    <dgm:cxn modelId="{2B43C429-D82B-495E-995D-867E26299E97}" type="presParOf" srcId="{3C3E1DEF-8E5C-4D73-A2A5-109237B3F59D}" destId="{857A56AA-9084-47DB-A08F-A3BA9BAADC6D}" srcOrd="9" destOrd="0" presId="urn:microsoft.com/office/officeart/2005/8/layout/process5#1"/>
    <dgm:cxn modelId="{ED702F8F-C8DC-4561-A67A-8F2072E7E9C0}" type="presParOf" srcId="{857A56AA-9084-47DB-A08F-A3BA9BAADC6D}" destId="{C29B819A-5A08-4AA7-B114-AA4711012481}" srcOrd="0" destOrd="0" presId="urn:microsoft.com/office/officeart/2005/8/layout/process5#1"/>
    <dgm:cxn modelId="{A29DDB29-D2B1-4DC3-B3B7-967A55F63CD2}" type="presParOf" srcId="{3C3E1DEF-8E5C-4D73-A2A5-109237B3F59D}" destId="{E011B08C-EE03-409F-99D2-A8A64360C8DE}" srcOrd="10" destOrd="0" presId="urn:microsoft.com/office/officeart/2005/8/layout/process5#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217119-B952-4DC0-A473-507E4FCCC500}" type="doc">
      <dgm:prSet loTypeId="urn:microsoft.com/office/officeart/2005/8/layout/default#1" loCatId="list" qsTypeId="urn:microsoft.com/office/officeart/2005/8/quickstyle/simple1#1" qsCatId="simple" csTypeId="urn:microsoft.com/office/officeart/2005/8/colors/accent1_2#2" csCatId="accent1" phldr="1"/>
      <dgm:spPr/>
      <dgm:t>
        <a:bodyPr/>
        <a:lstStyle/>
        <a:p>
          <a:endParaRPr lang="zh-CN" altLang="en-US"/>
        </a:p>
      </dgm:t>
    </dgm:pt>
    <dgm:pt modelId="{268B5203-C527-4E67-9F40-2F29BE33E7FA}">
      <dgm:prSet phldrT="[文本]" custT="1"/>
      <dgm:spPr/>
      <dgm:t>
        <a:bodyPr/>
        <a:lstStyle/>
        <a:p>
          <a:pPr>
            <a:buNone/>
          </a:pPr>
          <a:r>
            <a:rPr lang="zh-CN" sz="1200" dirty="0">
              <a:latin typeface="微软雅黑" panose="020B0503020204020204" pitchFamily="34" charset="-122"/>
              <a:ea typeface="微软雅黑" panose="020B0503020204020204" pitchFamily="34" charset="-122"/>
            </a:rPr>
            <a:t>可靠性基础</a:t>
          </a:r>
          <a:endParaRPr lang="zh-CN" altLang="en-US" sz="1200" dirty="0">
            <a:latin typeface="微软雅黑" panose="020B0503020204020204" pitchFamily="34" charset="-122"/>
            <a:ea typeface="微软雅黑" panose="020B0503020204020204" pitchFamily="34" charset="-122"/>
          </a:endParaRPr>
        </a:p>
      </dgm:t>
    </dgm:pt>
    <dgm:pt modelId="{2F50786A-58E3-4835-9CDE-D7F91AF94303}" type="parTrans" cxnId="{16978AFC-27CE-4770-BFCB-38E6936CFE14}">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7D9BFC24-C507-4D75-9E8F-B06F258CC579}" type="sibTrans" cxnId="{16978AFC-27CE-4770-BFCB-38E6936CFE14}">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E2C4DE6B-7577-43AD-8300-A9691B8602E9}">
      <dgm:prSet phldrT="[文本]" custT="1"/>
      <dgm:spPr/>
      <dgm:t>
        <a:bodyPr/>
        <a:lstStyle/>
        <a:p>
          <a:pPr>
            <a:buNone/>
          </a:pPr>
          <a:r>
            <a:rPr lang="zh-CN" sz="1200" dirty="0">
              <a:latin typeface="微软雅黑" panose="020B0503020204020204" pitchFamily="34" charset="-122"/>
              <a:ea typeface="微软雅黑" panose="020B0503020204020204" pitchFamily="34" charset="-122"/>
            </a:rPr>
            <a:t>可靠性分析</a:t>
          </a:r>
          <a:endParaRPr lang="zh-CN" altLang="en-US" sz="1200" dirty="0">
            <a:latin typeface="微软雅黑" panose="020B0503020204020204" pitchFamily="34" charset="-122"/>
            <a:ea typeface="微软雅黑" panose="020B0503020204020204" pitchFamily="34" charset="-122"/>
          </a:endParaRPr>
        </a:p>
      </dgm:t>
    </dgm:pt>
    <dgm:pt modelId="{6C5B38C7-C1C4-4E4B-A177-FF2B79F71D59}" type="parTrans" cxnId="{F40885A4-E2E3-43D9-AFFD-2FA263BE0268}">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C25A6568-F809-48B9-97FF-3E04B3DEE14B}" type="sibTrans" cxnId="{F40885A4-E2E3-43D9-AFFD-2FA263BE0268}">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206A28F9-AFDA-4FFF-937B-6E1B0BE515D6}">
      <dgm:prSet phldrT="[文本]" custT="1"/>
      <dgm:spPr/>
      <dgm:t>
        <a:bodyPr/>
        <a:lstStyle/>
        <a:p>
          <a:pPr>
            <a:buNone/>
          </a:pPr>
          <a:r>
            <a:rPr lang="zh-CN" sz="1200" dirty="0">
              <a:latin typeface="微软雅黑" panose="020B0503020204020204" pitchFamily="34" charset="-122"/>
              <a:ea typeface="微软雅黑" panose="020B0503020204020204" pitchFamily="34" charset="-122"/>
            </a:rPr>
            <a:t>可靠性设计</a:t>
          </a:r>
          <a:endParaRPr lang="zh-CN" altLang="en-US" sz="1200" dirty="0">
            <a:latin typeface="微软雅黑" panose="020B0503020204020204" pitchFamily="34" charset="-122"/>
            <a:ea typeface="微软雅黑" panose="020B0503020204020204" pitchFamily="34" charset="-122"/>
          </a:endParaRPr>
        </a:p>
      </dgm:t>
    </dgm:pt>
    <dgm:pt modelId="{D723A883-30C4-4373-8F53-67079DDD6550}" type="parTrans" cxnId="{E9E26869-84F0-4651-8920-53AFB1669807}">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4867D50A-ED44-4F1B-82EA-AD8D30AFD851}" type="sibTrans" cxnId="{E9E26869-84F0-4651-8920-53AFB1669807}">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84E07A13-7FA7-4843-A4AC-BDEFD9A3AFB4}">
      <dgm:prSet phldrT="[文本]" custT="1"/>
      <dgm:spPr/>
      <dgm:t>
        <a:bodyPr/>
        <a:lstStyle/>
        <a:p>
          <a:pPr>
            <a:buNone/>
          </a:pPr>
          <a:r>
            <a:rPr lang="zh-CN" sz="1200" dirty="0">
              <a:latin typeface="微软雅黑" panose="020B0503020204020204" pitchFamily="34" charset="-122"/>
              <a:ea typeface="微软雅黑" panose="020B0503020204020204" pitchFamily="34" charset="-122"/>
            </a:rPr>
            <a:t>可靠性建模</a:t>
          </a:r>
          <a:endParaRPr lang="zh-CN" altLang="en-US" sz="1200" dirty="0">
            <a:latin typeface="微软雅黑" panose="020B0503020204020204" pitchFamily="34" charset="-122"/>
            <a:ea typeface="微软雅黑" panose="020B0503020204020204" pitchFamily="34" charset="-122"/>
          </a:endParaRPr>
        </a:p>
      </dgm:t>
    </dgm:pt>
    <dgm:pt modelId="{29788B50-BF1D-45DF-9127-9D212E12E075}" type="parTrans" cxnId="{4C5F16A0-0D27-417D-BB22-18007A01A0F0}">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2741135C-48EA-4F81-9EF6-75AE829842C3}" type="sibTrans" cxnId="{4C5F16A0-0D27-417D-BB22-18007A01A0F0}">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07AF9DA4-C6F5-4D8D-B875-C19C5B7FBEA2}">
      <dgm:prSet phldrT="[文本]" custT="1"/>
      <dgm:spPr/>
      <dgm:t>
        <a:bodyPr/>
        <a:lstStyle/>
        <a:p>
          <a:pPr>
            <a:buNone/>
          </a:pPr>
          <a:r>
            <a:rPr lang="zh-CN" sz="1200" dirty="0">
              <a:latin typeface="微软雅黑" panose="020B0503020204020204" pitchFamily="34" charset="-122"/>
              <a:ea typeface="微软雅黑" panose="020B0503020204020204" pitchFamily="34" charset="-122"/>
            </a:rPr>
            <a:t>可靠性分配</a:t>
          </a:r>
          <a:endParaRPr lang="zh-CN" altLang="en-US" sz="1200" dirty="0">
            <a:latin typeface="微软雅黑" panose="020B0503020204020204" pitchFamily="34" charset="-122"/>
            <a:ea typeface="微软雅黑" panose="020B0503020204020204" pitchFamily="34" charset="-122"/>
          </a:endParaRPr>
        </a:p>
      </dgm:t>
    </dgm:pt>
    <dgm:pt modelId="{7046F5FA-A5C5-4D0D-82AC-565ABDE33EB5}" type="parTrans" cxnId="{95B8D558-0CBF-4BA5-BAC6-7E4576B2EC6D}">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3375806C-E667-48DD-AED2-EE6DE3F427A6}" type="sibTrans" cxnId="{95B8D558-0CBF-4BA5-BAC6-7E4576B2EC6D}">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F05546FA-6B01-45BD-96C8-5CAF5A0FF6D7}">
      <dgm:prSet phldrT="[文本]" custT="1"/>
      <dgm:spPr/>
      <dgm:t>
        <a:bodyPr/>
        <a:lstStyle/>
        <a:p>
          <a:pPr>
            <a:buNone/>
          </a:pPr>
          <a:r>
            <a:rPr lang="zh-CN" sz="1200" dirty="0">
              <a:latin typeface="微软雅黑" panose="020B0503020204020204" pitchFamily="34" charset="-122"/>
              <a:ea typeface="微软雅黑" panose="020B0503020204020204" pitchFamily="34" charset="-122"/>
            </a:rPr>
            <a:t>可靠性验证</a:t>
          </a:r>
          <a:endParaRPr lang="zh-CN" altLang="en-US" sz="1200" dirty="0">
            <a:latin typeface="微软雅黑" panose="020B0503020204020204" pitchFamily="34" charset="-122"/>
            <a:ea typeface="微软雅黑" panose="020B0503020204020204" pitchFamily="34" charset="-122"/>
          </a:endParaRPr>
        </a:p>
      </dgm:t>
    </dgm:pt>
    <dgm:pt modelId="{C0F2F5F7-B638-4134-AE49-878DD8C28EFB}" type="parTrans" cxnId="{A2356F4C-9D28-4381-8E90-39BB093C9CF4}">
      <dgm:prSet/>
      <dgm:spPr/>
      <dgm:t>
        <a:bodyPr/>
        <a:lstStyle/>
        <a:p>
          <a:endParaRPr lang="zh-CN" altLang="en-US">
            <a:latin typeface="微软雅黑" panose="020B0503020204020204" pitchFamily="34" charset="-122"/>
            <a:ea typeface="微软雅黑" panose="020B0503020204020204" pitchFamily="34" charset="-122"/>
          </a:endParaRPr>
        </a:p>
      </dgm:t>
    </dgm:pt>
    <dgm:pt modelId="{685C722D-169A-4FFB-9BB3-95C9C7BCAB64}" type="sibTrans" cxnId="{A2356F4C-9D28-4381-8E90-39BB093C9CF4}">
      <dgm:prSet/>
      <dgm:spPr/>
      <dgm:t>
        <a:bodyPr/>
        <a:lstStyle/>
        <a:p>
          <a:endParaRPr lang="zh-CN" altLang="en-US">
            <a:latin typeface="微软雅黑" panose="020B0503020204020204" pitchFamily="34" charset="-122"/>
            <a:ea typeface="微软雅黑" panose="020B0503020204020204" pitchFamily="34" charset="-122"/>
          </a:endParaRPr>
        </a:p>
      </dgm:t>
    </dgm:pt>
    <dgm:pt modelId="{F159B04C-EA55-495E-A23D-2179B6DBF568}">
      <dgm:prSet phldrT="[文本]" custT="1"/>
      <dgm:spPr/>
      <dgm:t>
        <a:bodyPr/>
        <a:lstStyle/>
        <a:p>
          <a:r>
            <a:rPr lang="zh-CN" sz="1200" dirty="0">
              <a:latin typeface="微软雅黑" panose="020B0503020204020204" pitchFamily="34" charset="-122"/>
              <a:ea typeface="微软雅黑" panose="020B0503020204020204" pitchFamily="34" charset="-122"/>
            </a:rPr>
            <a:t>可靠性验收</a:t>
          </a:r>
          <a:endParaRPr lang="zh-CN" altLang="en-US" sz="1200" dirty="0">
            <a:latin typeface="微软雅黑" panose="020B0503020204020204" pitchFamily="34" charset="-122"/>
            <a:ea typeface="微软雅黑" panose="020B0503020204020204" pitchFamily="34" charset="-122"/>
          </a:endParaRPr>
        </a:p>
      </dgm:t>
    </dgm:pt>
    <dgm:pt modelId="{DA0F7E9D-11CF-4071-8D76-617292C37EAB}" type="parTrans" cxnId="{8641A1CA-3DB6-40A0-8B4C-E54ED66C4CFF}">
      <dgm:prSet/>
      <dgm:spPr/>
      <dgm:t>
        <a:bodyPr/>
        <a:lstStyle/>
        <a:p>
          <a:endParaRPr lang="zh-CN" altLang="en-US">
            <a:latin typeface="微软雅黑" panose="020B0503020204020204" pitchFamily="34" charset="-122"/>
            <a:ea typeface="微软雅黑" panose="020B0503020204020204" pitchFamily="34" charset="-122"/>
          </a:endParaRPr>
        </a:p>
      </dgm:t>
    </dgm:pt>
    <dgm:pt modelId="{C077CE63-D39F-4139-8D5E-9BA018DC9D73}" type="sibTrans" cxnId="{8641A1CA-3DB6-40A0-8B4C-E54ED66C4CFF}">
      <dgm:prSet/>
      <dgm:spPr/>
      <dgm:t>
        <a:bodyPr/>
        <a:lstStyle/>
        <a:p>
          <a:endParaRPr lang="zh-CN" altLang="en-US">
            <a:latin typeface="微软雅黑" panose="020B0503020204020204" pitchFamily="34" charset="-122"/>
            <a:ea typeface="微软雅黑" panose="020B0503020204020204" pitchFamily="34" charset="-122"/>
          </a:endParaRPr>
        </a:p>
      </dgm:t>
    </dgm:pt>
    <dgm:pt modelId="{CC44B3D9-F200-415D-9948-CFD71BF20D17}">
      <dgm:prSet phldrT="[文本]" custT="1"/>
      <dgm:spPr/>
      <dgm:t>
        <a:bodyPr/>
        <a:lstStyle/>
        <a:p>
          <a:r>
            <a:rPr lang="zh-CN" sz="1100" dirty="0">
              <a:latin typeface="微软雅黑" panose="020B0503020204020204" pitchFamily="34" charset="-122"/>
              <a:ea typeface="微软雅黑" panose="020B0503020204020204" pitchFamily="34" charset="-122"/>
            </a:rPr>
            <a:t>可靠性健康管理</a:t>
          </a:r>
          <a:endParaRPr lang="zh-CN" altLang="en-US" sz="1100" dirty="0">
            <a:latin typeface="微软雅黑" panose="020B0503020204020204" pitchFamily="34" charset="-122"/>
            <a:ea typeface="微软雅黑" panose="020B0503020204020204" pitchFamily="34" charset="-122"/>
          </a:endParaRPr>
        </a:p>
      </dgm:t>
    </dgm:pt>
    <dgm:pt modelId="{E62DB4AD-490E-4D0A-AB64-23262EBC92FD}" type="parTrans" cxnId="{D61BF142-5519-4BBA-860B-0EDB588DAD9D}">
      <dgm:prSet/>
      <dgm:spPr/>
      <dgm:t>
        <a:bodyPr/>
        <a:lstStyle/>
        <a:p>
          <a:endParaRPr lang="zh-CN" altLang="en-US">
            <a:latin typeface="微软雅黑" panose="020B0503020204020204" pitchFamily="34" charset="-122"/>
            <a:ea typeface="微软雅黑" panose="020B0503020204020204" pitchFamily="34" charset="-122"/>
          </a:endParaRPr>
        </a:p>
      </dgm:t>
    </dgm:pt>
    <dgm:pt modelId="{DFAEF0EE-FB2B-4D61-AE07-40A57B628AEB}" type="sibTrans" cxnId="{D61BF142-5519-4BBA-860B-0EDB588DAD9D}">
      <dgm:prSet/>
      <dgm:spPr/>
      <dgm:t>
        <a:bodyPr/>
        <a:lstStyle/>
        <a:p>
          <a:endParaRPr lang="zh-CN" altLang="en-US">
            <a:latin typeface="微软雅黑" panose="020B0503020204020204" pitchFamily="34" charset="-122"/>
            <a:ea typeface="微软雅黑" panose="020B0503020204020204" pitchFamily="34" charset="-122"/>
          </a:endParaRPr>
        </a:p>
      </dgm:t>
    </dgm:pt>
    <dgm:pt modelId="{D8B81688-C214-4151-A680-BD8E5D112C9C}" type="pres">
      <dgm:prSet presAssocID="{16217119-B952-4DC0-A473-507E4FCCC500}" presName="diagram" presStyleCnt="0">
        <dgm:presLayoutVars>
          <dgm:dir/>
          <dgm:resizeHandles val="exact"/>
        </dgm:presLayoutVars>
      </dgm:prSet>
      <dgm:spPr/>
    </dgm:pt>
    <dgm:pt modelId="{DF2C0F92-73DF-4D2E-ABBB-5B1277FA86C0}" type="pres">
      <dgm:prSet presAssocID="{268B5203-C527-4E67-9F40-2F29BE33E7FA}" presName="node" presStyleLbl="node1" presStyleIdx="0" presStyleCnt="8" custScaleX="38644" custScaleY="28760">
        <dgm:presLayoutVars>
          <dgm:bulletEnabled val="1"/>
        </dgm:presLayoutVars>
      </dgm:prSet>
      <dgm:spPr/>
    </dgm:pt>
    <dgm:pt modelId="{3CEF7D47-BA42-4DB7-B94F-7CA0226B2C47}" type="pres">
      <dgm:prSet presAssocID="{7D9BFC24-C507-4D75-9E8F-B06F258CC579}" presName="sibTrans" presStyleCnt="0"/>
      <dgm:spPr/>
    </dgm:pt>
    <dgm:pt modelId="{2CC0CE2A-5655-4593-900C-BA59F10C1F4E}" type="pres">
      <dgm:prSet presAssocID="{E2C4DE6B-7577-43AD-8300-A9691B8602E9}" presName="node" presStyleLbl="node1" presStyleIdx="1" presStyleCnt="8" custScaleX="38644" custScaleY="28760">
        <dgm:presLayoutVars>
          <dgm:bulletEnabled val="1"/>
        </dgm:presLayoutVars>
      </dgm:prSet>
      <dgm:spPr/>
    </dgm:pt>
    <dgm:pt modelId="{F52FC19E-1CA2-4ACF-9004-63DD75997D08}" type="pres">
      <dgm:prSet presAssocID="{C25A6568-F809-48B9-97FF-3E04B3DEE14B}" presName="sibTrans" presStyleCnt="0"/>
      <dgm:spPr/>
    </dgm:pt>
    <dgm:pt modelId="{231F1BE4-0DC4-46D1-85D1-A9DC5CFEDADA}" type="pres">
      <dgm:prSet presAssocID="{206A28F9-AFDA-4FFF-937B-6E1B0BE515D6}" presName="node" presStyleLbl="node1" presStyleIdx="2" presStyleCnt="8" custScaleX="38644" custScaleY="28760">
        <dgm:presLayoutVars>
          <dgm:bulletEnabled val="1"/>
        </dgm:presLayoutVars>
      </dgm:prSet>
      <dgm:spPr/>
    </dgm:pt>
    <dgm:pt modelId="{0D35B912-70A3-4ADA-9185-996A6B9C6721}" type="pres">
      <dgm:prSet presAssocID="{4867D50A-ED44-4F1B-82EA-AD8D30AFD851}" presName="sibTrans" presStyleCnt="0"/>
      <dgm:spPr/>
    </dgm:pt>
    <dgm:pt modelId="{F31B0BDD-85BE-4891-BCAC-C38F810D9C55}" type="pres">
      <dgm:prSet presAssocID="{84E07A13-7FA7-4843-A4AC-BDEFD9A3AFB4}" presName="node" presStyleLbl="node1" presStyleIdx="3" presStyleCnt="8" custScaleX="38644" custScaleY="28760">
        <dgm:presLayoutVars>
          <dgm:bulletEnabled val="1"/>
        </dgm:presLayoutVars>
      </dgm:prSet>
      <dgm:spPr/>
    </dgm:pt>
    <dgm:pt modelId="{BB50FFD4-184A-4A3E-8346-1996EB1ADFBF}" type="pres">
      <dgm:prSet presAssocID="{2741135C-48EA-4F81-9EF6-75AE829842C3}" presName="sibTrans" presStyleCnt="0"/>
      <dgm:spPr/>
    </dgm:pt>
    <dgm:pt modelId="{D2E8BEF8-A572-4345-838D-74295E223079}" type="pres">
      <dgm:prSet presAssocID="{07AF9DA4-C6F5-4D8D-B875-C19C5B7FBEA2}" presName="node" presStyleLbl="node1" presStyleIdx="4" presStyleCnt="8" custScaleX="38644" custScaleY="28760">
        <dgm:presLayoutVars>
          <dgm:bulletEnabled val="1"/>
        </dgm:presLayoutVars>
      </dgm:prSet>
      <dgm:spPr/>
    </dgm:pt>
    <dgm:pt modelId="{FF893B29-8A18-4FFE-9945-06E210439475}" type="pres">
      <dgm:prSet presAssocID="{3375806C-E667-48DD-AED2-EE6DE3F427A6}" presName="sibTrans" presStyleCnt="0"/>
      <dgm:spPr/>
    </dgm:pt>
    <dgm:pt modelId="{6441236E-E65B-40BA-B777-08230FFBE483}" type="pres">
      <dgm:prSet presAssocID="{F05546FA-6B01-45BD-96C8-5CAF5A0FF6D7}" presName="node" presStyleLbl="node1" presStyleIdx="5" presStyleCnt="8" custScaleX="38644" custScaleY="28760">
        <dgm:presLayoutVars>
          <dgm:bulletEnabled val="1"/>
        </dgm:presLayoutVars>
      </dgm:prSet>
      <dgm:spPr/>
    </dgm:pt>
    <dgm:pt modelId="{706748B9-7059-4F7B-B315-BE883E4ABA58}" type="pres">
      <dgm:prSet presAssocID="{685C722D-169A-4FFB-9BB3-95C9C7BCAB64}" presName="sibTrans" presStyleCnt="0"/>
      <dgm:spPr/>
    </dgm:pt>
    <dgm:pt modelId="{AF316268-4C63-42D5-B916-F2F4F4A63D39}" type="pres">
      <dgm:prSet presAssocID="{F159B04C-EA55-495E-A23D-2179B6DBF568}" presName="node" presStyleLbl="node1" presStyleIdx="6" presStyleCnt="8" custScaleX="38644" custScaleY="28760">
        <dgm:presLayoutVars>
          <dgm:bulletEnabled val="1"/>
        </dgm:presLayoutVars>
      </dgm:prSet>
      <dgm:spPr/>
    </dgm:pt>
    <dgm:pt modelId="{E0FB3AF1-D09E-477C-94D9-A81704C9235C}" type="pres">
      <dgm:prSet presAssocID="{C077CE63-D39F-4139-8D5E-9BA018DC9D73}" presName="sibTrans" presStyleCnt="0"/>
      <dgm:spPr/>
    </dgm:pt>
    <dgm:pt modelId="{E7DCC5A4-A4C2-4A7B-A6B8-CE3E1B8B7E7D}" type="pres">
      <dgm:prSet presAssocID="{CC44B3D9-F200-415D-9948-CFD71BF20D17}" presName="node" presStyleLbl="node1" presStyleIdx="7" presStyleCnt="8" custScaleX="38644" custScaleY="28760">
        <dgm:presLayoutVars>
          <dgm:bulletEnabled val="1"/>
        </dgm:presLayoutVars>
      </dgm:prSet>
      <dgm:spPr/>
    </dgm:pt>
  </dgm:ptLst>
  <dgm:cxnLst>
    <dgm:cxn modelId="{11E4A004-1483-435C-89DC-0CE59A56F52E}" type="presOf" srcId="{07AF9DA4-C6F5-4D8D-B875-C19C5B7FBEA2}" destId="{D2E8BEF8-A572-4345-838D-74295E223079}" srcOrd="0" destOrd="0" presId="urn:microsoft.com/office/officeart/2005/8/layout/default#1"/>
    <dgm:cxn modelId="{A8BDCE0D-3594-4A78-B923-2F809FBBCFCC}" type="presOf" srcId="{84E07A13-7FA7-4843-A4AC-BDEFD9A3AFB4}" destId="{F31B0BDD-85BE-4891-BCAC-C38F810D9C55}" srcOrd="0" destOrd="0" presId="urn:microsoft.com/office/officeart/2005/8/layout/default#1"/>
    <dgm:cxn modelId="{A27D9E42-9CD1-41E4-8D99-4C52EB95F950}" type="presOf" srcId="{E2C4DE6B-7577-43AD-8300-A9691B8602E9}" destId="{2CC0CE2A-5655-4593-900C-BA59F10C1F4E}" srcOrd="0" destOrd="0" presId="urn:microsoft.com/office/officeart/2005/8/layout/default#1"/>
    <dgm:cxn modelId="{D61BF142-5519-4BBA-860B-0EDB588DAD9D}" srcId="{16217119-B952-4DC0-A473-507E4FCCC500}" destId="{CC44B3D9-F200-415D-9948-CFD71BF20D17}" srcOrd="7" destOrd="0" parTransId="{E62DB4AD-490E-4D0A-AB64-23262EBC92FD}" sibTransId="{DFAEF0EE-FB2B-4D61-AE07-40A57B628AEB}"/>
    <dgm:cxn modelId="{AB083F49-1DCC-41D7-82E9-ECEB64F950AF}" type="presOf" srcId="{F159B04C-EA55-495E-A23D-2179B6DBF568}" destId="{AF316268-4C63-42D5-B916-F2F4F4A63D39}" srcOrd="0" destOrd="0" presId="urn:microsoft.com/office/officeart/2005/8/layout/default#1"/>
    <dgm:cxn modelId="{E9E26869-84F0-4651-8920-53AFB1669807}" srcId="{16217119-B952-4DC0-A473-507E4FCCC500}" destId="{206A28F9-AFDA-4FFF-937B-6E1B0BE515D6}" srcOrd="2" destOrd="0" parTransId="{D723A883-30C4-4373-8F53-67079DDD6550}" sibTransId="{4867D50A-ED44-4F1B-82EA-AD8D30AFD851}"/>
    <dgm:cxn modelId="{A2356F4C-9D28-4381-8E90-39BB093C9CF4}" srcId="{16217119-B952-4DC0-A473-507E4FCCC500}" destId="{F05546FA-6B01-45BD-96C8-5CAF5A0FF6D7}" srcOrd="5" destOrd="0" parTransId="{C0F2F5F7-B638-4134-AE49-878DD8C28EFB}" sibTransId="{685C722D-169A-4FFB-9BB3-95C9C7BCAB64}"/>
    <dgm:cxn modelId="{5139F74E-6AA3-4E26-ADC2-22FC972F83C7}" type="presOf" srcId="{268B5203-C527-4E67-9F40-2F29BE33E7FA}" destId="{DF2C0F92-73DF-4D2E-ABBB-5B1277FA86C0}" srcOrd="0" destOrd="0" presId="urn:microsoft.com/office/officeart/2005/8/layout/default#1"/>
    <dgm:cxn modelId="{95B8D558-0CBF-4BA5-BAC6-7E4576B2EC6D}" srcId="{16217119-B952-4DC0-A473-507E4FCCC500}" destId="{07AF9DA4-C6F5-4D8D-B875-C19C5B7FBEA2}" srcOrd="4" destOrd="0" parTransId="{7046F5FA-A5C5-4D0D-82AC-565ABDE33EB5}" sibTransId="{3375806C-E667-48DD-AED2-EE6DE3F427A6}"/>
    <dgm:cxn modelId="{8C3B757F-B93F-430D-A2F0-565ACE16DDCB}" type="presOf" srcId="{CC44B3D9-F200-415D-9948-CFD71BF20D17}" destId="{E7DCC5A4-A4C2-4A7B-A6B8-CE3E1B8B7E7D}" srcOrd="0" destOrd="0" presId="urn:microsoft.com/office/officeart/2005/8/layout/default#1"/>
    <dgm:cxn modelId="{4C5F16A0-0D27-417D-BB22-18007A01A0F0}" srcId="{16217119-B952-4DC0-A473-507E4FCCC500}" destId="{84E07A13-7FA7-4843-A4AC-BDEFD9A3AFB4}" srcOrd="3" destOrd="0" parTransId="{29788B50-BF1D-45DF-9127-9D212E12E075}" sibTransId="{2741135C-48EA-4F81-9EF6-75AE829842C3}"/>
    <dgm:cxn modelId="{F40885A4-E2E3-43D9-AFFD-2FA263BE0268}" srcId="{16217119-B952-4DC0-A473-507E4FCCC500}" destId="{E2C4DE6B-7577-43AD-8300-A9691B8602E9}" srcOrd="1" destOrd="0" parTransId="{6C5B38C7-C1C4-4E4B-A177-FF2B79F71D59}" sibTransId="{C25A6568-F809-48B9-97FF-3E04B3DEE14B}"/>
    <dgm:cxn modelId="{75DC90AE-2D5C-422A-B87B-D9D6456792CA}" type="presOf" srcId="{16217119-B952-4DC0-A473-507E4FCCC500}" destId="{D8B81688-C214-4151-A680-BD8E5D112C9C}" srcOrd="0" destOrd="0" presId="urn:microsoft.com/office/officeart/2005/8/layout/default#1"/>
    <dgm:cxn modelId="{8641A1CA-3DB6-40A0-8B4C-E54ED66C4CFF}" srcId="{16217119-B952-4DC0-A473-507E4FCCC500}" destId="{F159B04C-EA55-495E-A23D-2179B6DBF568}" srcOrd="6" destOrd="0" parTransId="{DA0F7E9D-11CF-4071-8D76-617292C37EAB}" sibTransId="{C077CE63-D39F-4139-8D5E-9BA018DC9D73}"/>
    <dgm:cxn modelId="{53508DEB-A5BF-4D70-B847-4B076922ECC8}" type="presOf" srcId="{206A28F9-AFDA-4FFF-937B-6E1B0BE515D6}" destId="{231F1BE4-0DC4-46D1-85D1-A9DC5CFEDADA}" srcOrd="0" destOrd="0" presId="urn:microsoft.com/office/officeart/2005/8/layout/default#1"/>
    <dgm:cxn modelId="{16978AFC-27CE-4770-BFCB-38E6936CFE14}" srcId="{16217119-B952-4DC0-A473-507E4FCCC500}" destId="{268B5203-C527-4E67-9F40-2F29BE33E7FA}" srcOrd="0" destOrd="0" parTransId="{2F50786A-58E3-4835-9CDE-D7F91AF94303}" sibTransId="{7D9BFC24-C507-4D75-9E8F-B06F258CC579}"/>
    <dgm:cxn modelId="{840EB1FE-939F-46F0-BA50-AE2AA5CF9250}" type="presOf" srcId="{F05546FA-6B01-45BD-96C8-5CAF5A0FF6D7}" destId="{6441236E-E65B-40BA-B777-08230FFBE483}" srcOrd="0" destOrd="0" presId="urn:microsoft.com/office/officeart/2005/8/layout/default#1"/>
    <dgm:cxn modelId="{4346746D-1009-47A3-90FA-114071E58F07}" type="presParOf" srcId="{D8B81688-C214-4151-A680-BD8E5D112C9C}" destId="{DF2C0F92-73DF-4D2E-ABBB-5B1277FA86C0}" srcOrd="0" destOrd="0" presId="urn:microsoft.com/office/officeart/2005/8/layout/default#1"/>
    <dgm:cxn modelId="{4CCA1E07-9EB9-447D-8EBD-BF14EAEA5926}" type="presParOf" srcId="{D8B81688-C214-4151-A680-BD8E5D112C9C}" destId="{3CEF7D47-BA42-4DB7-B94F-7CA0226B2C47}" srcOrd="1" destOrd="0" presId="urn:microsoft.com/office/officeart/2005/8/layout/default#1"/>
    <dgm:cxn modelId="{9E3D4F91-B590-400B-BF71-C6D63E534071}" type="presParOf" srcId="{D8B81688-C214-4151-A680-BD8E5D112C9C}" destId="{2CC0CE2A-5655-4593-900C-BA59F10C1F4E}" srcOrd="2" destOrd="0" presId="urn:microsoft.com/office/officeart/2005/8/layout/default#1"/>
    <dgm:cxn modelId="{DDE3EBA8-5AC8-4B20-A97B-6188284DE951}" type="presParOf" srcId="{D8B81688-C214-4151-A680-BD8E5D112C9C}" destId="{F52FC19E-1CA2-4ACF-9004-63DD75997D08}" srcOrd="3" destOrd="0" presId="urn:microsoft.com/office/officeart/2005/8/layout/default#1"/>
    <dgm:cxn modelId="{B26C6F95-8B06-4713-B2A5-81D739F4ED77}" type="presParOf" srcId="{D8B81688-C214-4151-A680-BD8E5D112C9C}" destId="{231F1BE4-0DC4-46D1-85D1-A9DC5CFEDADA}" srcOrd="4" destOrd="0" presId="urn:microsoft.com/office/officeart/2005/8/layout/default#1"/>
    <dgm:cxn modelId="{1B61C00C-4FC1-492B-8F4F-27B56424AEA4}" type="presParOf" srcId="{D8B81688-C214-4151-A680-BD8E5D112C9C}" destId="{0D35B912-70A3-4ADA-9185-996A6B9C6721}" srcOrd="5" destOrd="0" presId="urn:microsoft.com/office/officeart/2005/8/layout/default#1"/>
    <dgm:cxn modelId="{2CB74654-DF2F-4C5C-A61E-267F495E0032}" type="presParOf" srcId="{D8B81688-C214-4151-A680-BD8E5D112C9C}" destId="{F31B0BDD-85BE-4891-BCAC-C38F810D9C55}" srcOrd="6" destOrd="0" presId="urn:microsoft.com/office/officeart/2005/8/layout/default#1"/>
    <dgm:cxn modelId="{205AA52D-C3E0-4033-AB0E-F7BB9365B090}" type="presParOf" srcId="{D8B81688-C214-4151-A680-BD8E5D112C9C}" destId="{BB50FFD4-184A-4A3E-8346-1996EB1ADFBF}" srcOrd="7" destOrd="0" presId="urn:microsoft.com/office/officeart/2005/8/layout/default#1"/>
    <dgm:cxn modelId="{FC9816A0-54FF-4523-9E16-E7BD5A278389}" type="presParOf" srcId="{D8B81688-C214-4151-A680-BD8E5D112C9C}" destId="{D2E8BEF8-A572-4345-838D-74295E223079}" srcOrd="8" destOrd="0" presId="urn:microsoft.com/office/officeart/2005/8/layout/default#1"/>
    <dgm:cxn modelId="{3D4DA45C-0392-4C4F-90FC-2DF7D503F7DE}" type="presParOf" srcId="{D8B81688-C214-4151-A680-BD8E5D112C9C}" destId="{FF893B29-8A18-4FFE-9945-06E210439475}" srcOrd="9" destOrd="0" presId="urn:microsoft.com/office/officeart/2005/8/layout/default#1"/>
    <dgm:cxn modelId="{F6FD31AE-77A0-441D-8CAA-5BE4C1A7A830}" type="presParOf" srcId="{D8B81688-C214-4151-A680-BD8E5D112C9C}" destId="{6441236E-E65B-40BA-B777-08230FFBE483}" srcOrd="10" destOrd="0" presId="urn:microsoft.com/office/officeart/2005/8/layout/default#1"/>
    <dgm:cxn modelId="{104DCF69-C4EA-41C5-AFFD-0C0C43F6184F}" type="presParOf" srcId="{D8B81688-C214-4151-A680-BD8E5D112C9C}" destId="{706748B9-7059-4F7B-B315-BE883E4ABA58}" srcOrd="11" destOrd="0" presId="urn:microsoft.com/office/officeart/2005/8/layout/default#1"/>
    <dgm:cxn modelId="{9FF7A65A-F923-4718-8AAF-094D30600F97}" type="presParOf" srcId="{D8B81688-C214-4151-A680-BD8E5D112C9C}" destId="{AF316268-4C63-42D5-B916-F2F4F4A63D39}" srcOrd="12" destOrd="0" presId="urn:microsoft.com/office/officeart/2005/8/layout/default#1"/>
    <dgm:cxn modelId="{38C44F0B-95E0-45D2-84E1-4214F5B75F10}" type="presParOf" srcId="{D8B81688-C214-4151-A680-BD8E5D112C9C}" destId="{E0FB3AF1-D09E-477C-94D9-A81704C9235C}" srcOrd="13" destOrd="0" presId="urn:microsoft.com/office/officeart/2005/8/layout/default#1"/>
    <dgm:cxn modelId="{1C4D8D23-B9F1-40B9-BABF-17A4C5490D66}" type="presParOf" srcId="{D8B81688-C214-4151-A680-BD8E5D112C9C}" destId="{E7DCC5A4-A4C2-4A7B-A6B8-CE3E1B8B7E7D}" srcOrd="1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56CC0-78B2-4B9D-BCB7-00B183641D96}">
      <dsp:nvSpPr>
        <dsp:cNvPr id="0" name=""/>
        <dsp:cNvSpPr/>
      </dsp:nvSpPr>
      <dsp:spPr bwMode="white">
        <a:xfrm>
          <a:off x="0" y="84505"/>
          <a:ext cx="1026433" cy="61586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altLang="zh-CN" sz="900" b="1" kern="1200" dirty="0">
              <a:latin typeface="微软雅黑" panose="020B0503020204020204" pitchFamily="34" charset="-122"/>
              <a:ea typeface="微软雅黑" panose="020B0503020204020204" pitchFamily="34" charset="-122"/>
            </a:rPr>
            <a:t>2024.8-2024.10</a:t>
          </a:r>
          <a:endParaRPr lang="zh-CN" altLang="en-US" sz="900" b="1" kern="1200" dirty="0">
            <a:latin typeface="微软雅黑" panose="020B0503020204020204" pitchFamily="34" charset="-122"/>
            <a:ea typeface="微软雅黑" panose="020B0503020204020204" pitchFamily="34" charset="-122"/>
          </a:endParaRPr>
        </a:p>
        <a:p>
          <a:pPr marL="57150" lvl="1" indent="-57150" algn="l" defTabSz="400050">
            <a:lnSpc>
              <a:spcPct val="9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完成第二届委员征集</a:t>
          </a:r>
        </a:p>
      </dsp:txBody>
      <dsp:txXfrm>
        <a:off x="18038" y="102543"/>
        <a:ext cx="990357" cy="579784"/>
      </dsp:txXfrm>
    </dsp:sp>
    <dsp:sp modelId="{AC4A6480-2D34-4634-8CE5-F9B48640F1C4}">
      <dsp:nvSpPr>
        <dsp:cNvPr id="0" name=""/>
        <dsp:cNvSpPr/>
      </dsp:nvSpPr>
      <dsp:spPr bwMode="white">
        <a:xfrm>
          <a:off x="1116759" y="265158"/>
          <a:ext cx="217603" cy="25455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zh-CN" altLang="en-US" sz="900" kern="1200">
            <a:latin typeface="微软雅黑" panose="020B0503020204020204" pitchFamily="34" charset="-122"/>
            <a:ea typeface="微软雅黑" panose="020B0503020204020204" pitchFamily="34" charset="-122"/>
          </a:endParaRPr>
        </a:p>
      </dsp:txBody>
      <dsp:txXfrm>
        <a:off x="1116759" y="316069"/>
        <a:ext cx="152322" cy="152733"/>
      </dsp:txXfrm>
    </dsp:sp>
    <dsp:sp modelId="{86AB4D9D-6ED6-4C08-B47A-35688B51E8FE}">
      <dsp:nvSpPr>
        <dsp:cNvPr id="0" name=""/>
        <dsp:cNvSpPr/>
      </dsp:nvSpPr>
      <dsp:spPr bwMode="white">
        <a:xfrm>
          <a:off x="1437007" y="84505"/>
          <a:ext cx="1026433" cy="61586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altLang="zh-CN" sz="900" b="1" kern="1200" dirty="0">
              <a:latin typeface="微软雅黑" panose="020B0503020204020204" pitchFamily="34" charset="-122"/>
              <a:ea typeface="微软雅黑" panose="020B0503020204020204" pitchFamily="34" charset="-122"/>
            </a:rPr>
            <a:t>2024.10-2025.3</a:t>
          </a:r>
          <a:endParaRPr lang="zh-CN" altLang="en-US" sz="900" b="1" kern="1200" dirty="0">
            <a:latin typeface="微软雅黑" panose="020B0503020204020204" pitchFamily="34" charset="-122"/>
            <a:ea typeface="微软雅黑" panose="020B0503020204020204" pitchFamily="34" charset="-122"/>
          </a:endParaRPr>
        </a:p>
        <a:p>
          <a:pPr marL="57150" lvl="1" indent="-57150" algn="l" defTabSz="400050">
            <a:lnSpc>
              <a:spcPct val="9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完成换届材料整理、邮寄</a:t>
          </a:r>
        </a:p>
      </dsp:txBody>
      <dsp:txXfrm>
        <a:off x="1455045" y="102543"/>
        <a:ext cx="990357" cy="579784"/>
      </dsp:txXfrm>
    </dsp:sp>
    <dsp:sp modelId="{E3BB6A2A-F0AC-441D-B2A2-54B5BDEFC19C}">
      <dsp:nvSpPr>
        <dsp:cNvPr id="0" name=""/>
        <dsp:cNvSpPr/>
      </dsp:nvSpPr>
      <dsp:spPr bwMode="white">
        <a:xfrm>
          <a:off x="2553767" y="265158"/>
          <a:ext cx="217603" cy="25455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zh-CN" altLang="en-US" sz="900" kern="1200">
            <a:latin typeface="微软雅黑" panose="020B0503020204020204" pitchFamily="34" charset="-122"/>
            <a:ea typeface="微软雅黑" panose="020B0503020204020204" pitchFamily="34" charset="-122"/>
          </a:endParaRPr>
        </a:p>
      </dsp:txBody>
      <dsp:txXfrm>
        <a:off x="2553767" y="316069"/>
        <a:ext cx="152322" cy="152733"/>
      </dsp:txXfrm>
    </dsp:sp>
    <dsp:sp modelId="{6E68A970-AC07-4647-8E7A-D65EEE31DE47}">
      <dsp:nvSpPr>
        <dsp:cNvPr id="0" name=""/>
        <dsp:cNvSpPr/>
      </dsp:nvSpPr>
      <dsp:spPr bwMode="white">
        <a:xfrm>
          <a:off x="2874014" y="84505"/>
          <a:ext cx="1026433" cy="61586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altLang="zh-CN" sz="900" b="1" kern="1200" dirty="0">
              <a:latin typeface="微软雅黑" panose="020B0503020204020204" pitchFamily="34" charset="-122"/>
              <a:ea typeface="微软雅黑" panose="020B0503020204020204" pitchFamily="34" charset="-122"/>
            </a:rPr>
            <a:t>2025.3-2025.6</a:t>
          </a:r>
          <a:endParaRPr lang="zh-CN" altLang="en-US" sz="900" b="1" kern="1200" dirty="0">
            <a:latin typeface="微软雅黑" panose="020B0503020204020204" pitchFamily="34" charset="-122"/>
            <a:ea typeface="微软雅黑" panose="020B0503020204020204" pitchFamily="34" charset="-122"/>
          </a:endParaRPr>
        </a:p>
        <a:p>
          <a:pPr marL="57150" lvl="1" indent="-57150" algn="l" defTabSz="400050">
            <a:lnSpc>
              <a:spcPct val="9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完成</a:t>
          </a:r>
          <a:r>
            <a:rPr lang="en-US" altLang="zh-CN" sz="900" kern="1200" dirty="0">
              <a:latin typeface="微软雅黑" panose="020B0503020204020204" pitchFamily="34" charset="-122"/>
              <a:ea typeface="微软雅黑" panose="020B0503020204020204" pitchFamily="34" charset="-122"/>
            </a:rPr>
            <a:t>TC177</a:t>
          </a:r>
          <a:r>
            <a:rPr lang="zh-CN" altLang="en-US" sz="900" kern="1200" dirty="0">
              <a:latin typeface="微软雅黑" panose="020B0503020204020204" pitchFamily="34" charset="-122"/>
              <a:ea typeface="微软雅黑" panose="020B0503020204020204" pitchFamily="34" charset="-122"/>
            </a:rPr>
            <a:t>、中机联审批、出函</a:t>
          </a:r>
        </a:p>
      </dsp:txBody>
      <dsp:txXfrm>
        <a:off x="2892052" y="102543"/>
        <a:ext cx="990357" cy="579784"/>
      </dsp:txXfrm>
    </dsp:sp>
    <dsp:sp modelId="{E71F29DB-5DAF-4989-A96B-42941186A735}">
      <dsp:nvSpPr>
        <dsp:cNvPr id="0" name=""/>
        <dsp:cNvSpPr/>
      </dsp:nvSpPr>
      <dsp:spPr bwMode="white">
        <a:xfrm>
          <a:off x="3990774" y="265158"/>
          <a:ext cx="217603" cy="25455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zh-CN" altLang="en-US" sz="900" kern="1200">
            <a:latin typeface="微软雅黑" panose="020B0503020204020204" pitchFamily="34" charset="-122"/>
            <a:ea typeface="微软雅黑" panose="020B0503020204020204" pitchFamily="34" charset="-122"/>
          </a:endParaRPr>
        </a:p>
      </dsp:txBody>
      <dsp:txXfrm>
        <a:off x="3990774" y="316069"/>
        <a:ext cx="152322" cy="152733"/>
      </dsp:txXfrm>
    </dsp:sp>
    <dsp:sp modelId="{D4E88550-1763-40CB-AC2E-51D3ED349325}">
      <dsp:nvSpPr>
        <dsp:cNvPr id="0" name=""/>
        <dsp:cNvSpPr/>
      </dsp:nvSpPr>
      <dsp:spPr bwMode="white">
        <a:xfrm>
          <a:off x="4311021" y="84505"/>
          <a:ext cx="1026433" cy="615860"/>
        </a:xfrm>
        <a:prstGeom prst="roundRect">
          <a:avLst>
            <a:gd name="adj" fmla="val 10000"/>
          </a:avLst>
        </a:prstGeom>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altLang="zh-CN" sz="900" b="1" kern="1200" dirty="0">
              <a:latin typeface="微软雅黑" panose="020B0503020204020204" pitchFamily="34" charset="-122"/>
              <a:ea typeface="微软雅黑" panose="020B0503020204020204" pitchFamily="34" charset="-122"/>
            </a:rPr>
            <a:t>2025.9-2025.10</a:t>
          </a:r>
          <a:endParaRPr lang="zh-CN" altLang="en-US" sz="900" b="1" kern="1200" dirty="0">
            <a:latin typeface="微软雅黑" panose="020B0503020204020204" pitchFamily="34" charset="-122"/>
            <a:ea typeface="微软雅黑" panose="020B0503020204020204" pitchFamily="34" charset="-122"/>
          </a:endParaRPr>
        </a:p>
        <a:p>
          <a:pPr marL="57150" lvl="1" indent="-57150" algn="l" defTabSz="400050">
            <a:lnSpc>
              <a:spcPct val="90000"/>
            </a:lnSpc>
            <a:spcBef>
              <a:spcPct val="0"/>
            </a:spcBef>
            <a:spcAft>
              <a:spcPct val="15000"/>
            </a:spcAft>
            <a:buChar char="•"/>
          </a:pPr>
          <a:r>
            <a:rPr lang="zh-CN" altLang="en-US" sz="900" b="0" kern="1200" dirty="0">
              <a:solidFill>
                <a:prstClr val="white"/>
              </a:solidFill>
              <a:latin typeface="微软雅黑" panose="020B0503020204020204" pitchFamily="34" charset="-122"/>
              <a:ea typeface="微软雅黑" panose="020B0503020204020204" pitchFamily="34" charset="-122"/>
              <a:cs typeface="+mn-cs"/>
            </a:rPr>
            <a:t>新一届委员组成方案公示</a:t>
          </a:r>
          <a:endParaRPr lang="zh-CN" altLang="en-US" sz="900" kern="1200" dirty="0">
            <a:latin typeface="微软雅黑" panose="020B0503020204020204" pitchFamily="34" charset="-122"/>
            <a:ea typeface="微软雅黑" panose="020B0503020204020204" pitchFamily="34" charset="-122"/>
          </a:endParaRPr>
        </a:p>
      </dsp:txBody>
      <dsp:txXfrm>
        <a:off x="4329059" y="102543"/>
        <a:ext cx="990357" cy="579784"/>
      </dsp:txXfrm>
    </dsp:sp>
    <dsp:sp modelId="{7AEAB97F-69F0-4D72-B015-B71974ABE8B6}">
      <dsp:nvSpPr>
        <dsp:cNvPr id="0" name=""/>
        <dsp:cNvSpPr/>
      </dsp:nvSpPr>
      <dsp:spPr bwMode="white">
        <a:xfrm>
          <a:off x="5427781" y="265158"/>
          <a:ext cx="217603" cy="25455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zh-CN" altLang="en-US" sz="900" kern="1200">
            <a:latin typeface="微软雅黑" panose="020B0503020204020204" pitchFamily="34" charset="-122"/>
            <a:ea typeface="微软雅黑" panose="020B0503020204020204" pitchFamily="34" charset="-122"/>
          </a:endParaRPr>
        </a:p>
      </dsp:txBody>
      <dsp:txXfrm>
        <a:off x="5427781" y="316069"/>
        <a:ext cx="152322" cy="152733"/>
      </dsp:txXfrm>
    </dsp:sp>
    <dsp:sp modelId="{8C755C48-F4C5-48EC-885A-C51D50F51BE6}">
      <dsp:nvSpPr>
        <dsp:cNvPr id="0" name=""/>
        <dsp:cNvSpPr/>
      </dsp:nvSpPr>
      <dsp:spPr bwMode="white">
        <a:xfrm>
          <a:off x="5748028" y="84505"/>
          <a:ext cx="1026433" cy="615860"/>
        </a:xfrm>
        <a:prstGeom prst="roundRect">
          <a:avLst>
            <a:gd name="adj" fmla="val 10000"/>
          </a:avLst>
        </a:prstGeom>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altLang="zh-CN" sz="900" b="1" kern="1200" dirty="0">
              <a:solidFill>
                <a:prstClr val="white"/>
              </a:solidFill>
              <a:latin typeface="微软雅黑" panose="020B0503020204020204" pitchFamily="34" charset="-122"/>
              <a:ea typeface="微软雅黑" panose="020B0503020204020204" pitchFamily="34" charset="-122"/>
              <a:cs typeface="+mn-cs"/>
            </a:rPr>
            <a:t>2025.10</a:t>
          </a:r>
          <a:endParaRPr lang="zh-CN" altLang="en-US" sz="900" b="1" kern="1200" dirty="0">
            <a:solidFill>
              <a:prstClr val="white"/>
            </a:solidFill>
            <a:latin typeface="微软雅黑" panose="020B0503020204020204" pitchFamily="34" charset="-122"/>
            <a:ea typeface="微软雅黑" panose="020B0503020204020204" pitchFamily="34" charset="-122"/>
            <a:cs typeface="+mn-cs"/>
          </a:endParaRPr>
        </a:p>
        <a:p>
          <a:pPr marL="0" lvl="0" indent="0" algn="l" defTabSz="400050">
            <a:lnSpc>
              <a:spcPct val="90000"/>
            </a:lnSpc>
            <a:spcBef>
              <a:spcPct val="0"/>
            </a:spcBef>
            <a:spcAft>
              <a:spcPct val="35000"/>
            </a:spcAft>
            <a:buFont typeface="Arial" panose="020B0604020202020204" pitchFamily="34" charset="0"/>
            <a:buChar char="•"/>
          </a:pPr>
          <a:r>
            <a:rPr lang="zh-CN" altLang="en-US" sz="900" b="0" kern="1200" dirty="0">
              <a:solidFill>
                <a:prstClr val="white"/>
              </a:solidFill>
              <a:latin typeface="微软雅黑" panose="020B0503020204020204" pitchFamily="34" charset="-122"/>
              <a:ea typeface="微软雅黑" panose="020B0503020204020204" pitchFamily="34" charset="-122"/>
              <a:cs typeface="+mn-cs"/>
            </a:rPr>
            <a:t>国家标准委批准换届</a:t>
          </a:r>
        </a:p>
      </dsp:txBody>
      <dsp:txXfrm>
        <a:off x="5766066" y="102543"/>
        <a:ext cx="990357" cy="579784"/>
      </dsp:txXfrm>
    </dsp:sp>
    <dsp:sp modelId="{857A56AA-9084-47DB-A08F-A3BA9BAADC6D}">
      <dsp:nvSpPr>
        <dsp:cNvPr id="0" name=""/>
        <dsp:cNvSpPr/>
      </dsp:nvSpPr>
      <dsp:spPr bwMode="white">
        <a:xfrm>
          <a:off x="6864788" y="265158"/>
          <a:ext cx="217603" cy="254555"/>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zh-CN" altLang="en-US" sz="900" kern="1200">
            <a:latin typeface="微软雅黑" panose="020B0503020204020204" pitchFamily="34" charset="-122"/>
            <a:ea typeface="微软雅黑" panose="020B0503020204020204" pitchFamily="34" charset="-122"/>
          </a:endParaRPr>
        </a:p>
      </dsp:txBody>
      <dsp:txXfrm>
        <a:off x="6864788" y="316069"/>
        <a:ext cx="152322" cy="152733"/>
      </dsp:txXfrm>
    </dsp:sp>
    <dsp:sp modelId="{E011B08C-EE03-409F-99D2-A8A64360C8DE}">
      <dsp:nvSpPr>
        <dsp:cNvPr id="0" name=""/>
        <dsp:cNvSpPr/>
      </dsp:nvSpPr>
      <dsp:spPr bwMode="white">
        <a:xfrm>
          <a:off x="7185036" y="84505"/>
          <a:ext cx="1026433" cy="615860"/>
        </a:xfrm>
        <a:prstGeom prst="roundRect">
          <a:avLst>
            <a:gd name="adj" fmla="val 10000"/>
          </a:avLst>
        </a:prstGeom>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altLang="zh-CN" sz="900" b="1" kern="1200" dirty="0">
              <a:solidFill>
                <a:prstClr val="white"/>
              </a:solidFill>
              <a:latin typeface="微软雅黑" panose="020B0503020204020204" pitchFamily="34" charset="-122"/>
              <a:ea typeface="微软雅黑" panose="020B0503020204020204" pitchFamily="34" charset="-122"/>
              <a:cs typeface="+mn-cs"/>
            </a:rPr>
            <a:t>2025.11</a:t>
          </a:r>
          <a:endParaRPr lang="zh-CN" altLang="en-US" sz="900" b="1" kern="1200" dirty="0">
            <a:solidFill>
              <a:prstClr val="white"/>
            </a:solidFill>
            <a:latin typeface="微软雅黑" panose="020B0503020204020204" pitchFamily="34" charset="-122"/>
            <a:ea typeface="微软雅黑" panose="020B0503020204020204" pitchFamily="34" charset="-122"/>
            <a:cs typeface="+mn-cs"/>
          </a:endParaRPr>
        </a:p>
        <a:p>
          <a:pPr marL="0" lvl="0" indent="0" algn="l" defTabSz="400050">
            <a:lnSpc>
              <a:spcPct val="90000"/>
            </a:lnSpc>
            <a:spcBef>
              <a:spcPct val="0"/>
            </a:spcBef>
            <a:spcAft>
              <a:spcPct val="35000"/>
            </a:spcAft>
            <a:buFont typeface="Arial" panose="020B0604020202020204" pitchFamily="34" charset="0"/>
            <a:buChar char="•"/>
          </a:pPr>
          <a:r>
            <a:rPr lang="zh-CN" altLang="en-US" sz="900" b="0" kern="1200" dirty="0">
              <a:solidFill>
                <a:prstClr val="white"/>
              </a:solidFill>
              <a:latin typeface="微软雅黑" panose="020B0503020204020204" pitchFamily="34" charset="-122"/>
              <a:ea typeface="微软雅黑" panose="020B0503020204020204" pitchFamily="34" charset="-122"/>
              <a:cs typeface="+mn-cs"/>
            </a:rPr>
            <a:t>召开换届大会</a:t>
          </a:r>
        </a:p>
      </dsp:txBody>
      <dsp:txXfrm>
        <a:off x="7203074" y="102543"/>
        <a:ext cx="990357" cy="5797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C0F92-73DF-4D2E-ABBB-5B1277FA86C0}">
      <dsp:nvSpPr>
        <dsp:cNvPr id="0" name=""/>
        <dsp:cNvSpPr/>
      </dsp:nvSpPr>
      <dsp:spPr bwMode="white">
        <a:xfrm>
          <a:off x="1207" y="35690"/>
          <a:ext cx="870219" cy="3885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sz="1200" kern="1200" dirty="0">
              <a:latin typeface="微软雅黑" panose="020B0503020204020204" pitchFamily="34" charset="-122"/>
              <a:ea typeface="微软雅黑" panose="020B0503020204020204" pitchFamily="34" charset="-122"/>
            </a:rPr>
            <a:t>可靠性基础</a:t>
          </a:r>
          <a:endParaRPr lang="zh-CN" altLang="en-US" sz="1200" kern="1200" dirty="0">
            <a:latin typeface="微软雅黑" panose="020B0503020204020204" pitchFamily="34" charset="-122"/>
            <a:ea typeface="微软雅黑" panose="020B0503020204020204" pitchFamily="34" charset="-122"/>
          </a:endParaRPr>
        </a:p>
      </dsp:txBody>
      <dsp:txXfrm>
        <a:off x="1207" y="35690"/>
        <a:ext cx="870219" cy="388585"/>
      </dsp:txXfrm>
    </dsp:sp>
    <dsp:sp modelId="{2CC0CE2A-5655-4593-900C-BA59F10C1F4E}">
      <dsp:nvSpPr>
        <dsp:cNvPr id="0" name=""/>
        <dsp:cNvSpPr/>
      </dsp:nvSpPr>
      <dsp:spPr bwMode="white">
        <a:xfrm>
          <a:off x="1096616" y="35690"/>
          <a:ext cx="870219" cy="3885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sz="1200" kern="1200" dirty="0">
              <a:latin typeface="微软雅黑" panose="020B0503020204020204" pitchFamily="34" charset="-122"/>
              <a:ea typeface="微软雅黑" panose="020B0503020204020204" pitchFamily="34" charset="-122"/>
            </a:rPr>
            <a:t>可靠性分析</a:t>
          </a:r>
          <a:endParaRPr lang="zh-CN" altLang="en-US" sz="1200" kern="1200" dirty="0">
            <a:latin typeface="微软雅黑" panose="020B0503020204020204" pitchFamily="34" charset="-122"/>
            <a:ea typeface="微软雅黑" panose="020B0503020204020204" pitchFamily="34" charset="-122"/>
          </a:endParaRPr>
        </a:p>
      </dsp:txBody>
      <dsp:txXfrm>
        <a:off x="1096616" y="35690"/>
        <a:ext cx="870219" cy="388585"/>
      </dsp:txXfrm>
    </dsp:sp>
    <dsp:sp modelId="{231F1BE4-0DC4-46D1-85D1-A9DC5CFEDADA}">
      <dsp:nvSpPr>
        <dsp:cNvPr id="0" name=""/>
        <dsp:cNvSpPr/>
      </dsp:nvSpPr>
      <dsp:spPr bwMode="white">
        <a:xfrm>
          <a:off x="2192025" y="35690"/>
          <a:ext cx="870219" cy="3885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sz="1200" kern="1200" dirty="0">
              <a:latin typeface="微软雅黑" panose="020B0503020204020204" pitchFamily="34" charset="-122"/>
              <a:ea typeface="微软雅黑" panose="020B0503020204020204" pitchFamily="34" charset="-122"/>
            </a:rPr>
            <a:t>可靠性设计</a:t>
          </a:r>
          <a:endParaRPr lang="zh-CN" altLang="en-US" sz="1200" kern="1200" dirty="0">
            <a:latin typeface="微软雅黑" panose="020B0503020204020204" pitchFamily="34" charset="-122"/>
            <a:ea typeface="微软雅黑" panose="020B0503020204020204" pitchFamily="34" charset="-122"/>
          </a:endParaRPr>
        </a:p>
      </dsp:txBody>
      <dsp:txXfrm>
        <a:off x="2192025" y="35690"/>
        <a:ext cx="870219" cy="388585"/>
      </dsp:txXfrm>
    </dsp:sp>
    <dsp:sp modelId="{F31B0BDD-85BE-4891-BCAC-C38F810D9C55}">
      <dsp:nvSpPr>
        <dsp:cNvPr id="0" name=""/>
        <dsp:cNvSpPr/>
      </dsp:nvSpPr>
      <dsp:spPr bwMode="white">
        <a:xfrm>
          <a:off x="3287433" y="35690"/>
          <a:ext cx="870219" cy="3885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sz="1200" kern="1200" dirty="0">
              <a:latin typeface="微软雅黑" panose="020B0503020204020204" pitchFamily="34" charset="-122"/>
              <a:ea typeface="微软雅黑" panose="020B0503020204020204" pitchFamily="34" charset="-122"/>
            </a:rPr>
            <a:t>可靠性建模</a:t>
          </a:r>
          <a:endParaRPr lang="zh-CN" altLang="en-US" sz="1200" kern="1200" dirty="0">
            <a:latin typeface="微软雅黑" panose="020B0503020204020204" pitchFamily="34" charset="-122"/>
            <a:ea typeface="微软雅黑" panose="020B0503020204020204" pitchFamily="34" charset="-122"/>
          </a:endParaRPr>
        </a:p>
      </dsp:txBody>
      <dsp:txXfrm>
        <a:off x="3287433" y="35690"/>
        <a:ext cx="870219" cy="388585"/>
      </dsp:txXfrm>
    </dsp:sp>
    <dsp:sp modelId="{D2E8BEF8-A572-4345-838D-74295E223079}">
      <dsp:nvSpPr>
        <dsp:cNvPr id="0" name=""/>
        <dsp:cNvSpPr/>
      </dsp:nvSpPr>
      <dsp:spPr bwMode="white">
        <a:xfrm>
          <a:off x="4382842" y="35690"/>
          <a:ext cx="870219" cy="3885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sz="1200" kern="1200" dirty="0">
              <a:latin typeface="微软雅黑" panose="020B0503020204020204" pitchFamily="34" charset="-122"/>
              <a:ea typeface="微软雅黑" panose="020B0503020204020204" pitchFamily="34" charset="-122"/>
            </a:rPr>
            <a:t>可靠性分配</a:t>
          </a:r>
          <a:endParaRPr lang="zh-CN" altLang="en-US" sz="1200" kern="1200" dirty="0">
            <a:latin typeface="微软雅黑" panose="020B0503020204020204" pitchFamily="34" charset="-122"/>
            <a:ea typeface="微软雅黑" panose="020B0503020204020204" pitchFamily="34" charset="-122"/>
          </a:endParaRPr>
        </a:p>
      </dsp:txBody>
      <dsp:txXfrm>
        <a:off x="4382842" y="35690"/>
        <a:ext cx="870219" cy="388585"/>
      </dsp:txXfrm>
    </dsp:sp>
    <dsp:sp modelId="{6441236E-E65B-40BA-B777-08230FFBE483}">
      <dsp:nvSpPr>
        <dsp:cNvPr id="0" name=""/>
        <dsp:cNvSpPr/>
      </dsp:nvSpPr>
      <dsp:spPr bwMode="white">
        <a:xfrm>
          <a:off x="5478251" y="35690"/>
          <a:ext cx="870219" cy="3885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sz="1200" kern="1200" dirty="0">
              <a:latin typeface="微软雅黑" panose="020B0503020204020204" pitchFamily="34" charset="-122"/>
              <a:ea typeface="微软雅黑" panose="020B0503020204020204" pitchFamily="34" charset="-122"/>
            </a:rPr>
            <a:t>可靠性验证</a:t>
          </a:r>
          <a:endParaRPr lang="zh-CN" altLang="en-US" sz="1200" kern="1200" dirty="0">
            <a:latin typeface="微软雅黑" panose="020B0503020204020204" pitchFamily="34" charset="-122"/>
            <a:ea typeface="微软雅黑" panose="020B0503020204020204" pitchFamily="34" charset="-122"/>
          </a:endParaRPr>
        </a:p>
      </dsp:txBody>
      <dsp:txXfrm>
        <a:off x="5478251" y="35690"/>
        <a:ext cx="870219" cy="388585"/>
      </dsp:txXfrm>
    </dsp:sp>
    <dsp:sp modelId="{AF316268-4C63-42D5-B916-F2F4F4A63D39}">
      <dsp:nvSpPr>
        <dsp:cNvPr id="0" name=""/>
        <dsp:cNvSpPr/>
      </dsp:nvSpPr>
      <dsp:spPr bwMode="white">
        <a:xfrm>
          <a:off x="6573659" y="35690"/>
          <a:ext cx="870219" cy="3885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sz="1200" kern="1200" dirty="0">
              <a:latin typeface="微软雅黑" panose="020B0503020204020204" pitchFamily="34" charset="-122"/>
              <a:ea typeface="微软雅黑" panose="020B0503020204020204" pitchFamily="34" charset="-122"/>
            </a:rPr>
            <a:t>可靠性验收</a:t>
          </a:r>
          <a:endParaRPr lang="zh-CN" altLang="en-US" sz="1200" kern="1200" dirty="0">
            <a:latin typeface="微软雅黑" panose="020B0503020204020204" pitchFamily="34" charset="-122"/>
            <a:ea typeface="微软雅黑" panose="020B0503020204020204" pitchFamily="34" charset="-122"/>
          </a:endParaRPr>
        </a:p>
      </dsp:txBody>
      <dsp:txXfrm>
        <a:off x="6573659" y="35690"/>
        <a:ext cx="870219" cy="388585"/>
      </dsp:txXfrm>
    </dsp:sp>
    <dsp:sp modelId="{E7DCC5A4-A4C2-4A7B-A6B8-CE3E1B8B7E7D}">
      <dsp:nvSpPr>
        <dsp:cNvPr id="0" name=""/>
        <dsp:cNvSpPr/>
      </dsp:nvSpPr>
      <dsp:spPr bwMode="white">
        <a:xfrm>
          <a:off x="7669068" y="35690"/>
          <a:ext cx="870219" cy="3885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zh-CN" sz="1100" kern="1200" dirty="0">
              <a:latin typeface="微软雅黑" panose="020B0503020204020204" pitchFamily="34" charset="-122"/>
              <a:ea typeface="微软雅黑" panose="020B0503020204020204" pitchFamily="34" charset="-122"/>
            </a:rPr>
            <a:t>可靠性健康管理</a:t>
          </a:r>
          <a:endParaRPr lang="zh-CN" altLang="en-US" sz="1100" kern="1200" dirty="0">
            <a:latin typeface="微软雅黑" panose="020B0503020204020204" pitchFamily="34" charset="-122"/>
            <a:ea typeface="微软雅黑" panose="020B0503020204020204" pitchFamily="34" charset="-122"/>
          </a:endParaRPr>
        </a:p>
      </dsp:txBody>
      <dsp:txXfrm>
        <a:off x="7669068" y="35690"/>
        <a:ext cx="870219" cy="388585"/>
      </dsp:txXfrm>
    </dsp:sp>
  </dsp:spTree>
</dsp:drawing>
</file>

<file path=ppt/diagrams/layout1.xml><?xml version="1.0" encoding="utf-8"?>
<dgm:layoutDef xmlns:dgm="http://schemas.openxmlformats.org/drawingml/2006/diagram" xmlns:a="http://schemas.openxmlformats.org/drawingml/2006/main" uniqueId="urn:microsoft.com/office/officeart/2005/8/layout/process5#1">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bkpt" val="endCnv"/>
          <dgm:param type="contDir" val="revDir"/>
          <dgm:param type="grDir" val="tL"/>
          <dgm:param type="flowDir" val="row"/>
        </dgm:alg>
      </dgm:if>
      <dgm:else name="Name2">
        <dgm:alg type="snake">
          <dgm:param type="bkpt" val="endCnv"/>
          <dgm:param type="contDir" val="revDir"/>
          <dgm:param type="grDir" val="tR"/>
          <dgm:param type="flowDir" val="row"/>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49" name="页眉占位符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kumimoji="1" lang="zh-CN" altLang="en-US"/>
          </a:p>
        </p:txBody>
      </p:sp>
      <p:sp>
        <p:nvSpPr>
          <p:cNvPr id="1048850" name="日期占位符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93C1D5BB-4E60-DF41-8525-F306E2F35124}" type="datetimeFigureOut">
              <a:rPr kumimoji="1" lang="zh-CN" altLang="en-US" smtClean="0"/>
              <a:t>2026/3/9</a:t>
            </a:fld>
            <a:endParaRPr kumimoji="1" lang="zh-CN" altLang="en-US"/>
          </a:p>
        </p:txBody>
      </p:sp>
      <p:sp>
        <p:nvSpPr>
          <p:cNvPr id="1048851" name="幻灯片图像占位符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852" name="备注占位符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1048853" name="页脚占位符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kumimoji="1" lang="zh-CN" altLang="en-US"/>
          </a:p>
        </p:txBody>
      </p:sp>
      <p:sp>
        <p:nvSpPr>
          <p:cNvPr id="1048854" name="幻灯片编号占位符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75672FD8-51DF-E940-BC95-5D30524A8F36}"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幻灯片图像占位符 1"/>
          <p:cNvSpPr>
            <a:spLocks noGrp="1" noRot="1" noChangeAspect="1"/>
          </p:cNvSpPr>
          <p:nvPr>
            <p:ph type="sldImg"/>
          </p:nvPr>
        </p:nvSpPr>
        <p:spPr/>
      </p:sp>
      <p:sp>
        <p:nvSpPr>
          <p:cNvPr id="1048593" name="备注占位符 2"/>
          <p:cNvSpPr>
            <a:spLocks noGrp="1"/>
          </p:cNvSpPr>
          <p:nvPr>
            <p:ph type="body" idx="1"/>
          </p:nvPr>
        </p:nvSpPr>
        <p:spPr/>
        <p:txBody>
          <a:bodyPr/>
          <a:lstStyle/>
          <a:p>
            <a:endParaRPr lang="zh-CN" altLang="en-US" dirty="0"/>
          </a:p>
        </p:txBody>
      </p:sp>
      <p:sp>
        <p:nvSpPr>
          <p:cNvPr id="1048594" name="灯片编号占位符 3"/>
          <p:cNvSpPr>
            <a:spLocks noGrp="1"/>
          </p:cNvSpPr>
          <p:nvPr>
            <p:ph type="sldNum" sz="quarter" idx="5"/>
          </p:nvPr>
        </p:nvSpPr>
        <p:spPr/>
        <p:txBody>
          <a:bodyPr/>
          <a:lstStyle/>
          <a:p>
            <a:fld id="{75672FD8-51DF-E940-BC95-5D30524A8F36}" type="slidenum">
              <a:rPr kumimoji="1" lang="zh-CN" altLang="en-US" smtClean="0"/>
              <a:t>4</a:t>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幻灯片图像占位符 1"/>
          <p:cNvSpPr>
            <a:spLocks noGrp="1" noRot="1" noChangeAspect="1"/>
          </p:cNvSpPr>
          <p:nvPr>
            <p:ph type="sldImg" idx="2"/>
          </p:nvPr>
        </p:nvSpPr>
        <p:spPr/>
      </p:sp>
      <p:sp>
        <p:nvSpPr>
          <p:cNvPr id="1048639"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4" name="幻灯片图像占位符 1"/>
          <p:cNvSpPr>
            <a:spLocks noGrp="1" noRot="1" noChangeAspect="1"/>
          </p:cNvSpPr>
          <p:nvPr>
            <p:ph type="sldImg"/>
          </p:nvPr>
        </p:nvSpPr>
        <p:spPr/>
      </p:sp>
      <p:sp>
        <p:nvSpPr>
          <p:cNvPr id="1048645" name="备注占位符 2"/>
          <p:cNvSpPr>
            <a:spLocks noGrp="1"/>
          </p:cNvSpPr>
          <p:nvPr>
            <p:ph type="body" idx="1"/>
          </p:nvPr>
        </p:nvSpPr>
        <p:spPr/>
        <p:txBody>
          <a:bodyPr/>
          <a:lstStyle/>
          <a:p>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ea"/>
              </a:rPr>
              <a:t>组织秘书处学习标准化相关知识、工作流程等培训，</a:t>
            </a:r>
            <a:endParaRPr lang="zh-CN" altLang="en-US" dirty="0"/>
          </a:p>
        </p:txBody>
      </p:sp>
      <p:sp>
        <p:nvSpPr>
          <p:cNvPr id="1048646" name="灯片编号占位符 3"/>
          <p:cNvSpPr>
            <a:spLocks noGrp="1"/>
          </p:cNvSpPr>
          <p:nvPr>
            <p:ph type="sldNum" sz="quarter" idx="5"/>
          </p:nvPr>
        </p:nvSpPr>
        <p:spPr/>
        <p:txBody>
          <a:bodyPr/>
          <a:lstStyle/>
          <a:p>
            <a:fld id="{75672FD8-51DF-E940-BC95-5D30524A8F36}" type="slidenum">
              <a:rPr kumimoji="1" lang="zh-CN" altLang="en-US" smtClean="0"/>
              <a:t>6</a:t>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0" name="幻灯片图像占位符 1"/>
          <p:cNvSpPr>
            <a:spLocks noGrp="1" noRot="1" noChangeAspect="1"/>
          </p:cNvSpPr>
          <p:nvPr>
            <p:ph type="sldImg"/>
          </p:nvPr>
        </p:nvSpPr>
        <p:spPr/>
      </p:sp>
      <p:sp>
        <p:nvSpPr>
          <p:cNvPr id="1048651" name="备注占位符 2"/>
          <p:cNvSpPr>
            <a:spLocks noGrp="1"/>
          </p:cNvSpPr>
          <p:nvPr>
            <p:ph type="body" idx="1"/>
          </p:nvPr>
        </p:nvSpPr>
        <p:spPr/>
        <p:txBody>
          <a:bodyPr/>
          <a:lstStyle/>
          <a:p>
            <a:endParaRPr lang="zh-CN" altLang="en-US" dirty="0"/>
          </a:p>
        </p:txBody>
      </p:sp>
      <p:sp>
        <p:nvSpPr>
          <p:cNvPr id="1048652" name="灯片编号占位符 3"/>
          <p:cNvSpPr>
            <a:spLocks noGrp="1"/>
          </p:cNvSpPr>
          <p:nvPr>
            <p:ph type="sldNum" sz="quarter" idx="5"/>
          </p:nvPr>
        </p:nvSpPr>
        <p:spPr/>
        <p:txBody>
          <a:bodyPr/>
          <a:lstStyle/>
          <a:p>
            <a:fld id="{75672FD8-51DF-E940-BC95-5D30524A8F36}" type="slidenum">
              <a:rPr kumimoji="1" lang="zh-CN" altLang="en-US" smtClean="0"/>
              <a:t>7</a:t>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9" name="幻灯片图像占位符 1"/>
          <p:cNvSpPr>
            <a:spLocks noGrp="1" noRot="1" noChangeAspect="1"/>
          </p:cNvSpPr>
          <p:nvPr>
            <p:ph type="sldImg"/>
          </p:nvPr>
        </p:nvSpPr>
        <p:spPr/>
      </p:sp>
      <p:sp>
        <p:nvSpPr>
          <p:cNvPr id="1048730" name="备注占位符 2"/>
          <p:cNvSpPr>
            <a:spLocks noGrp="1"/>
          </p:cNvSpPr>
          <p:nvPr>
            <p:ph type="body" idx="1"/>
          </p:nvPr>
        </p:nvSpPr>
        <p:spPr/>
        <p:txBody>
          <a:bodyPr/>
          <a:lstStyle/>
          <a:p>
            <a:endParaRPr lang="zh-CN" altLang="en-US" dirty="0"/>
          </a:p>
        </p:txBody>
      </p:sp>
      <p:sp>
        <p:nvSpPr>
          <p:cNvPr id="1048731" name="灯片编号占位符 3"/>
          <p:cNvSpPr>
            <a:spLocks noGrp="1"/>
          </p:cNvSpPr>
          <p:nvPr>
            <p:ph type="sldNum" sz="quarter" idx="5"/>
          </p:nvPr>
        </p:nvSpPr>
        <p:spPr/>
        <p:txBody>
          <a:bodyPr/>
          <a:lstStyle/>
          <a:p>
            <a:fld id="{75672FD8-51DF-E940-BC95-5D30524A8F36}" type="slidenum">
              <a:rPr kumimoji="1" lang="zh-CN" altLang="en-US" smtClean="0"/>
              <a:t>8</a:t>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4" name="幻灯片图像占位符 1"/>
          <p:cNvSpPr>
            <a:spLocks noGrp="1" noRot="1" noChangeAspect="1"/>
          </p:cNvSpPr>
          <p:nvPr>
            <p:ph type="sldImg"/>
          </p:nvPr>
        </p:nvSpPr>
        <p:spPr/>
      </p:sp>
      <p:sp>
        <p:nvSpPr>
          <p:cNvPr id="1048735" name="备注占位符 2"/>
          <p:cNvSpPr>
            <a:spLocks noGrp="1"/>
          </p:cNvSpPr>
          <p:nvPr>
            <p:ph type="body" idx="1"/>
          </p:nvPr>
        </p:nvSpPr>
        <p:spPr/>
        <p:txBody>
          <a:bodyPr/>
          <a:lstStyle/>
          <a:p>
            <a:endParaRPr lang="zh-CN" altLang="en-US" dirty="0"/>
          </a:p>
        </p:txBody>
      </p:sp>
      <p:sp>
        <p:nvSpPr>
          <p:cNvPr id="1048736" name="灯片编号占位符 3"/>
          <p:cNvSpPr>
            <a:spLocks noGrp="1"/>
          </p:cNvSpPr>
          <p:nvPr>
            <p:ph type="sldNum" sz="quarter" idx="5"/>
          </p:nvPr>
        </p:nvSpPr>
        <p:spPr/>
        <p:txBody>
          <a:bodyPr/>
          <a:lstStyle/>
          <a:p>
            <a:fld id="{75672FD8-51DF-E940-BC95-5D30524A8F36}" type="slidenum">
              <a:rPr kumimoji="1" lang="zh-CN" altLang="en-US" smtClean="0"/>
              <a:t>9</a:t>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1" name="幻灯片图像占位符 1"/>
          <p:cNvSpPr>
            <a:spLocks noGrp="1" noRot="1" noChangeAspect="1"/>
          </p:cNvSpPr>
          <p:nvPr>
            <p:ph type="sldImg"/>
          </p:nvPr>
        </p:nvSpPr>
        <p:spPr/>
      </p:sp>
      <p:sp>
        <p:nvSpPr>
          <p:cNvPr id="1048742" name="备注占位符 2"/>
          <p:cNvSpPr>
            <a:spLocks noGrp="1"/>
          </p:cNvSpPr>
          <p:nvPr>
            <p:ph type="body" idx="1"/>
          </p:nvPr>
        </p:nvSpPr>
        <p:spPr/>
        <p:txBody>
          <a:bodyPr/>
          <a:lstStyle/>
          <a:p>
            <a:endParaRPr lang="zh-CN" altLang="en-US" dirty="0"/>
          </a:p>
        </p:txBody>
      </p:sp>
      <p:sp>
        <p:nvSpPr>
          <p:cNvPr id="1048743" name="灯片编号占位符 3"/>
          <p:cNvSpPr>
            <a:spLocks noGrp="1"/>
          </p:cNvSpPr>
          <p:nvPr>
            <p:ph type="sldNum" sz="quarter" idx="5"/>
          </p:nvPr>
        </p:nvSpPr>
        <p:spPr/>
        <p:txBody>
          <a:bodyPr/>
          <a:lstStyle/>
          <a:p>
            <a:fld id="{75672FD8-51DF-E940-BC95-5D30524A8F36}" type="slidenum">
              <a:rPr kumimoji="1" lang="zh-CN" altLang="en-US" smtClean="0"/>
              <a:t>11</a:t>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8" name="幻灯片图像占位符 1"/>
          <p:cNvSpPr>
            <a:spLocks noGrp="1" noRot="1" noChangeAspect="1"/>
          </p:cNvSpPr>
          <p:nvPr>
            <p:ph type="sldImg"/>
          </p:nvPr>
        </p:nvSpPr>
        <p:spPr/>
      </p:sp>
      <p:sp>
        <p:nvSpPr>
          <p:cNvPr id="1048749" name="备注占位符 2"/>
          <p:cNvSpPr>
            <a:spLocks noGrp="1"/>
          </p:cNvSpPr>
          <p:nvPr>
            <p:ph type="body" idx="1"/>
          </p:nvPr>
        </p:nvSpPr>
        <p:spPr/>
        <p:txBody>
          <a:bodyPr/>
          <a:lstStyle/>
          <a:p>
            <a:endParaRPr lang="zh-CN" altLang="en-US" dirty="0"/>
          </a:p>
        </p:txBody>
      </p:sp>
      <p:sp>
        <p:nvSpPr>
          <p:cNvPr id="1048750" name="灯片编号占位符 3"/>
          <p:cNvSpPr>
            <a:spLocks noGrp="1"/>
          </p:cNvSpPr>
          <p:nvPr>
            <p:ph type="sldNum" sz="quarter" idx="5"/>
          </p:nvPr>
        </p:nvSpPr>
        <p:spPr/>
        <p:txBody>
          <a:bodyPr/>
          <a:lstStyle/>
          <a:p>
            <a:fld id="{75672FD8-51DF-E940-BC95-5D30524A8F36}" type="slidenum">
              <a:rPr kumimoji="1" lang="zh-CN" altLang="en-US" smtClean="0"/>
              <a:t>12</a:t>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3" name="幻灯片图像占位符 1"/>
          <p:cNvSpPr>
            <a:spLocks noGrp="1" noRot="1" noChangeAspect="1"/>
          </p:cNvSpPr>
          <p:nvPr>
            <p:ph type="sldImg" idx="2"/>
          </p:nvPr>
        </p:nvSpPr>
        <p:spPr/>
      </p:sp>
      <p:sp>
        <p:nvSpPr>
          <p:cNvPr id="1048754"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7" name="幻灯片图像占位符 1"/>
          <p:cNvSpPr>
            <a:spLocks noGrp="1" noRot="1" noChangeAspect="1"/>
          </p:cNvSpPr>
          <p:nvPr>
            <p:ph type="sldImg"/>
          </p:nvPr>
        </p:nvSpPr>
        <p:spPr/>
      </p:sp>
      <p:sp>
        <p:nvSpPr>
          <p:cNvPr id="1048768" name="备注占位符 2"/>
          <p:cNvSpPr>
            <a:spLocks noGrp="1"/>
          </p:cNvSpPr>
          <p:nvPr>
            <p:ph type="body" idx="1"/>
          </p:nvPr>
        </p:nvSpPr>
        <p:spPr/>
        <p:txBody>
          <a:bodyPr/>
          <a:lstStyle/>
          <a:p>
            <a:endParaRPr lang="zh-CN" altLang="en-US"/>
          </a:p>
        </p:txBody>
      </p:sp>
      <p:sp>
        <p:nvSpPr>
          <p:cNvPr id="1048769" name="灯片编号占位符 3"/>
          <p:cNvSpPr>
            <a:spLocks noGrp="1"/>
          </p:cNvSpPr>
          <p:nvPr>
            <p:ph type="sldNum" sz="quarter" idx="5"/>
          </p:nvPr>
        </p:nvSpPr>
        <p:spPr/>
        <p:txBody>
          <a:bodyPr/>
          <a:lstStyle/>
          <a:p>
            <a:fld id="{417BD4C3-A93E-4A64-B866-E2E64AE296B5}" type="slidenum">
              <a:rPr lang="zh-CN" altLang="en-US" smtClean="0"/>
              <a:t>17</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2" name="幻灯片图像占位符 1"/>
          <p:cNvSpPr>
            <a:spLocks noGrp="1" noRot="1" noChangeAspect="1"/>
          </p:cNvSpPr>
          <p:nvPr>
            <p:ph type="sldImg"/>
          </p:nvPr>
        </p:nvSpPr>
        <p:spPr/>
      </p:sp>
      <p:sp>
        <p:nvSpPr>
          <p:cNvPr id="1048793" name="备注占位符 2"/>
          <p:cNvSpPr>
            <a:spLocks noGrp="1"/>
          </p:cNvSpPr>
          <p:nvPr>
            <p:ph type="body" idx="1"/>
          </p:nvPr>
        </p:nvSpPr>
        <p:spPr/>
        <p:txBody>
          <a:bodyPr/>
          <a:lstStyle/>
          <a:p>
            <a:endParaRPr lang="zh-CN" altLang="en-US" dirty="0"/>
          </a:p>
        </p:txBody>
      </p:sp>
      <p:sp>
        <p:nvSpPr>
          <p:cNvPr id="1048794" name="灯片编号占位符 3"/>
          <p:cNvSpPr>
            <a:spLocks noGrp="1"/>
          </p:cNvSpPr>
          <p:nvPr>
            <p:ph type="sldNum" sz="quarter" idx="5"/>
          </p:nvPr>
        </p:nvSpPr>
        <p:spPr/>
        <p:txBody>
          <a:bodyPr/>
          <a:lstStyle/>
          <a:p>
            <a:fld id="{75672FD8-51DF-E940-BC95-5D30524A8F36}" type="slidenum">
              <a:rPr kumimoji="1" lang="zh-CN" altLang="en-US" smtClean="0"/>
              <a:t>18</a:t>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03" name="幻灯片图像占位符 1"/>
          <p:cNvSpPr>
            <a:spLocks noGrp="1" noRot="1" noChangeAspect="1"/>
          </p:cNvSpPr>
          <p:nvPr>
            <p:ph type="sldImg"/>
          </p:nvPr>
        </p:nvSpPr>
        <p:spPr/>
      </p:sp>
      <p:sp>
        <p:nvSpPr>
          <p:cNvPr id="1048804" name="备注占位符 2"/>
          <p:cNvSpPr>
            <a:spLocks noGrp="1"/>
          </p:cNvSpPr>
          <p:nvPr>
            <p:ph type="body" idx="1"/>
          </p:nvPr>
        </p:nvSpPr>
        <p:spPr/>
        <p:txBody>
          <a:bodyPr/>
          <a:lstStyle/>
          <a:p>
            <a:endParaRPr lang="zh-CN" altLang="en-US" dirty="0"/>
          </a:p>
        </p:txBody>
      </p:sp>
      <p:sp>
        <p:nvSpPr>
          <p:cNvPr id="1048805" name="灯片编号占位符 3"/>
          <p:cNvSpPr>
            <a:spLocks noGrp="1"/>
          </p:cNvSpPr>
          <p:nvPr>
            <p:ph type="sldNum" sz="quarter" idx="5"/>
          </p:nvPr>
        </p:nvSpPr>
        <p:spPr/>
        <p:txBody>
          <a:bodyPr/>
          <a:lstStyle/>
          <a:p>
            <a:fld id="{75672FD8-51DF-E940-BC95-5D30524A8F36}" type="slidenum">
              <a:rPr kumimoji="1" lang="zh-CN" altLang="en-US" smtClean="0"/>
              <a:t>19</a:t>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5" name="幻灯片图像占位符 1"/>
          <p:cNvSpPr>
            <a:spLocks noGrp="1" noRot="1" noChangeAspect="1"/>
          </p:cNvSpPr>
          <p:nvPr>
            <p:ph type="sldImg" idx="2"/>
          </p:nvPr>
        </p:nvSpPr>
        <p:spPr/>
      </p:sp>
      <p:sp>
        <p:nvSpPr>
          <p:cNvPr id="1048826" name="文本占位符 2"/>
          <p:cNvSpPr>
            <a:spLocks noGrp="1"/>
          </p:cNvSpPr>
          <p:nvPr>
            <p:ph type="body" idx="3"/>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900" b="1" dirty="0">
                <a:solidFill>
                  <a:srgbClr val="000000"/>
                </a:solidFill>
                <a:highlight>
                  <a:srgbClr val="FFFFFF"/>
                </a:highlight>
                <a:latin typeface="微软雅黑" panose="020B0503020204020204" pitchFamily="34" charset="-122"/>
                <a:ea typeface="微软雅黑" panose="020B0503020204020204" pitchFamily="34" charset="-122"/>
              </a:rPr>
              <a:t>国：往复式内燃机可靠性建模方法</a:t>
            </a:r>
            <a:endParaRPr lang="en-US" altLang="zh-CN" sz="900" b="1" dirty="0">
              <a:solidFill>
                <a:srgbClr val="000000"/>
              </a:solidFill>
              <a:highlight>
                <a:srgbClr val="FFFFFF"/>
              </a:highlight>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900" b="1" dirty="0">
                <a:highlight>
                  <a:srgbClr val="FFFFFF"/>
                </a:highlight>
                <a:latin typeface="微软雅黑" panose="020B0503020204020204" pitchFamily="34" charset="-122"/>
                <a:ea typeface="微软雅黑" panose="020B0503020204020204" pitchFamily="34" charset="-122"/>
                <a:sym typeface="+mn-ea"/>
              </a:rPr>
              <a:t>行：柴油机后处理系统耐久考核规范</a:t>
            </a:r>
            <a:endParaRPr lang="en-US" altLang="zh-CN" sz="900" b="1" dirty="0">
              <a:highlight>
                <a:srgbClr val="FFFFFF"/>
              </a:highlight>
              <a:latin typeface="微软雅黑" panose="020B0503020204020204" pitchFamily="34" charset="-122"/>
              <a:ea typeface="微软雅黑" panose="020B0503020204020204" pitchFamily="34" charset="-122"/>
              <a:sym typeface="+mn-e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5" name="幻灯片图像占位符 1"/>
          <p:cNvSpPr>
            <a:spLocks noGrp="1" noRot="1" noChangeAspect="1"/>
          </p:cNvSpPr>
          <p:nvPr>
            <p:ph type="sldImg"/>
          </p:nvPr>
        </p:nvSpPr>
        <p:spPr/>
      </p:sp>
      <p:sp>
        <p:nvSpPr>
          <p:cNvPr id="1048836" name="备注占位符 2"/>
          <p:cNvSpPr>
            <a:spLocks noGrp="1"/>
          </p:cNvSpPr>
          <p:nvPr>
            <p:ph type="body" idx="1"/>
          </p:nvPr>
        </p:nvSpPr>
        <p:spPr/>
        <p:txBody>
          <a:bodyPr/>
          <a:lstStyle/>
          <a:p>
            <a:endParaRPr lang="zh-CN" altLang="en-US" dirty="0"/>
          </a:p>
        </p:txBody>
      </p:sp>
      <p:sp>
        <p:nvSpPr>
          <p:cNvPr id="1048837" name="灯片编号占位符 3"/>
          <p:cNvSpPr>
            <a:spLocks noGrp="1"/>
          </p:cNvSpPr>
          <p:nvPr>
            <p:ph type="sldNum" sz="quarter" idx="5"/>
          </p:nvPr>
        </p:nvSpPr>
        <p:spPr/>
        <p:txBody>
          <a:bodyPr/>
          <a:lstStyle/>
          <a:p>
            <a:fld id="{75672FD8-51DF-E940-BC95-5D30524A8F36}" type="slidenum">
              <a:rPr kumimoji="1" lang="zh-CN" altLang="en-US" smtClean="0"/>
              <a:t>25</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097152" name="图片 6"/>
          <p:cNvPicPr>
            <a:picLocks noChangeAspect="1"/>
          </p:cNvPicPr>
          <p:nvPr userDrawn="1"/>
        </p:nvPicPr>
        <p:blipFill rotWithShape="1">
          <a:blip r:embed="rId2" cstate="print">
            <a:duotone>
              <a:schemeClr val="accent5">
                <a:shade val="45000"/>
                <a:satMod val="135000"/>
              </a:schemeClr>
              <a:prstClr val="white"/>
            </a:duotone>
            <a:extLst>
              <a:ext uri="{28A0092B-C50C-407E-A947-70E740481C1C}">
                <a14:useLocalDpi xmlns:a14="http://schemas.microsoft.com/office/drawing/2010/main"/>
              </a:ext>
            </a:extLst>
          </a:blip>
          <a:srcRect r="13792" b="1905"/>
          <a:stretch>
            <a:fillRect/>
          </a:stretch>
        </p:blipFill>
        <p:spPr>
          <a:xfrm>
            <a:off x="0" y="0"/>
            <a:ext cx="9158288" cy="515064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097153" name="图片 7"/>
          <p:cNvPicPr>
            <a:picLocks noChangeAspect="1"/>
          </p:cNvPicPr>
          <p:nvPr userDrawn="1"/>
        </p:nvPicPr>
        <p:blipFill>
          <a:blip r:embed="rId2" cstate="print">
            <a:duotone>
              <a:schemeClr val="bg2">
                <a:shade val="45000"/>
                <a:satMod val="135000"/>
              </a:schemeClr>
              <a:prstClr val="white"/>
            </a:duotone>
          </a:blip>
          <a:stretch>
            <a:fillRect/>
          </a:stretch>
        </p:blipFill>
        <p:spPr>
          <a:xfrm>
            <a:off x="6396643" y="3011086"/>
            <a:ext cx="2584849" cy="1846461"/>
          </a:xfrm>
          <a:prstGeom prst="rect">
            <a:avLst/>
          </a:prstGeom>
        </p:spPr>
      </p:pic>
      <p:pic>
        <p:nvPicPr>
          <p:cNvPr id="2097154" name="图片 2" descr="SC6 LOGO"/>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8012430" y="63341"/>
            <a:ext cx="995839" cy="332423"/>
          </a:xfrm>
          <a:prstGeom prst="rect">
            <a:avLst/>
          </a:prstGeom>
        </p:spPr>
      </p:pic>
      <p:pic>
        <p:nvPicPr>
          <p:cNvPr id="2097155" name="Picture 11"/>
          <p:cNvPicPr>
            <a:picLocks noChangeAspect="1" noChangeArrowheads="1"/>
          </p:cNvPicPr>
          <p:nvPr userDrawn="1"/>
        </p:nvPicPr>
        <p:blipFill>
          <a:blip r:embed="rId4">
            <a:duotone>
              <a:schemeClr val="accent5">
                <a:shade val="45000"/>
                <a:satMod val="135000"/>
              </a:schemeClr>
              <a:prstClr val="white"/>
            </a:duotone>
          </a:blip>
          <a:srcRect/>
          <a:stretch>
            <a:fillRect/>
          </a:stretch>
        </p:blipFill>
        <p:spPr bwMode="auto">
          <a:xfrm>
            <a:off x="4139804" y="31627"/>
            <a:ext cx="864394" cy="89773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9525">
            <a:noFill/>
            <a:miter lim="800000"/>
            <a:headEnd/>
            <a:tailEnd/>
          </a:ln>
        </p:spPr>
      </p:pic>
      <p:sp>
        <p:nvSpPr>
          <p:cNvPr id="1048578" name="矩形 1"/>
          <p:cNvSpPr/>
          <p:nvPr userDrawn="1"/>
        </p:nvSpPr>
        <p:spPr>
          <a:xfrm>
            <a:off x="5093970" y="395764"/>
            <a:ext cx="4050000" cy="81000"/>
          </a:xfrm>
          <a:prstGeom prst="rect">
            <a:avLst/>
          </a:prstGeom>
          <a:gradFill>
            <a:gsLst>
              <a:gs pos="0">
                <a:schemeClr val="accent5">
                  <a:lumMod val="20000"/>
                  <a:lumOff val="80000"/>
                </a:schemeClr>
              </a:gs>
              <a:gs pos="100000">
                <a:srgbClr val="0070C0"/>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48579" name="矩形 9"/>
          <p:cNvSpPr/>
          <p:nvPr userDrawn="1"/>
        </p:nvSpPr>
        <p:spPr>
          <a:xfrm flipH="1">
            <a:off x="-476" y="395764"/>
            <a:ext cx="4050000" cy="81000"/>
          </a:xfrm>
          <a:prstGeom prst="rect">
            <a:avLst/>
          </a:prstGeom>
          <a:gradFill>
            <a:gsLst>
              <a:gs pos="0">
                <a:schemeClr val="accent5">
                  <a:lumMod val="20000"/>
                  <a:lumOff val="80000"/>
                </a:schemeClr>
              </a:gs>
              <a:gs pos="100000">
                <a:srgbClr val="0070C0"/>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097156" name="图片 3" descr="集团品牌为子品牌标志以文字背书组合_国际版"/>
          <p:cNvPicPr>
            <a:picLocks noChangeAspect="1"/>
          </p:cNvPicPr>
          <p:nvPr userDrawn="1"/>
        </p:nvPicPr>
        <p:blipFill>
          <a:blip r:embed="rId5" cstate="hqprint">
            <a:extLst>
              <a:ext uri="{28A0092B-C50C-407E-A947-70E740481C1C}">
                <a14:useLocalDpi xmlns:a14="http://schemas.microsoft.com/office/drawing/2010/main"/>
              </a:ext>
            </a:extLst>
          </a:blip>
          <a:srcRect/>
          <a:stretch>
            <a:fillRect/>
          </a:stretch>
        </p:blipFill>
        <p:spPr>
          <a:xfrm>
            <a:off x="141901" y="66391"/>
            <a:ext cx="913446" cy="32937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pic>
        <p:nvPicPr>
          <p:cNvPr id="2097216" name="图片 1" descr="集团品牌为子品牌标志以文字背书组合_国际版"/>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739583" y="492443"/>
            <a:ext cx="5664835" cy="400621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2_节标题">
    <p:spTree>
      <p:nvGrpSpPr>
        <p:cNvPr id="1" name=""/>
        <p:cNvGrpSpPr/>
        <p:nvPr/>
      </p:nvGrpSpPr>
      <p:grpSpPr>
        <a:xfrm>
          <a:off x="0" y="0"/>
          <a:ext cx="0" cy="0"/>
          <a:chOff x="0" y="0"/>
          <a:chExt cx="0" cy="0"/>
        </a:xfrm>
      </p:grpSpPr>
      <p:pic>
        <p:nvPicPr>
          <p:cNvPr id="2097217" name="图片 5"/>
          <p:cNvPicPr>
            <a:picLocks noChangeAspect="1"/>
          </p:cNvPicPr>
          <p:nvPr userDrawn="1"/>
        </p:nvPicPr>
        <p:blipFill>
          <a:blip r:embed="rId2"/>
          <a:stretch>
            <a:fillRect/>
          </a:stretch>
        </p:blipFill>
        <p:spPr>
          <a:xfrm>
            <a:off x="0" y="159921"/>
            <a:ext cx="284356" cy="284356"/>
          </a:xfrm>
          <a:prstGeom prst="rect">
            <a:avLst/>
          </a:prstGeom>
        </p:spPr>
      </p:pic>
      <p:pic>
        <p:nvPicPr>
          <p:cNvPr id="2097218" name="图片 3"/>
          <p:cNvPicPr>
            <a:picLocks noChangeAspect="1"/>
          </p:cNvPicPr>
          <p:nvPr userDrawn="1"/>
        </p:nvPicPr>
        <p:blipFill rotWithShape="1">
          <a:blip r:embed="rId3" cstate="hqprint">
            <a:extLst>
              <a:ext uri="{28A0092B-C50C-407E-A947-70E740481C1C}">
                <a14:useLocalDpi xmlns:a14="http://schemas.microsoft.com/office/drawing/2010/main"/>
              </a:ext>
            </a:extLst>
          </a:blip>
          <a:srcRect r="-4312" b="-2"/>
          <a:stretch>
            <a:fillRect/>
          </a:stretch>
        </p:blipFill>
        <p:spPr>
          <a:xfrm>
            <a:off x="24789" y="4929725"/>
            <a:ext cx="9119212" cy="173241"/>
          </a:xfrm>
          <a:prstGeom prst="rect">
            <a:avLst/>
          </a:prstGeom>
        </p:spPr>
      </p:pic>
      <p:pic>
        <p:nvPicPr>
          <p:cNvPr id="2097219" name="图片 2" descr="集团品牌为子品牌标志以文字背书组合_国际版"/>
          <p:cNvPicPr>
            <a:picLocks noChangeAspect="1"/>
          </p:cNvPicPr>
          <p:nvPr userDrawn="1"/>
        </p:nvPicPr>
        <p:blipFill>
          <a:blip r:embed="rId4" cstate="hqprint">
            <a:extLst>
              <a:ext uri="{28A0092B-C50C-407E-A947-70E740481C1C}">
                <a14:useLocalDpi xmlns:a14="http://schemas.microsoft.com/office/drawing/2010/main"/>
              </a:ext>
            </a:extLst>
          </a:blip>
          <a:srcRect/>
          <a:stretch>
            <a:fillRect/>
          </a:stretch>
        </p:blipFill>
        <p:spPr>
          <a:xfrm>
            <a:off x="7991475" y="123190"/>
            <a:ext cx="1002030" cy="36131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846" name="日期占位符 1"/>
          <p:cNvSpPr>
            <a:spLocks noGrp="1"/>
          </p:cNvSpPr>
          <p:nvPr>
            <p:ph type="dt" sz="half" idx="10"/>
            <p:custDataLst>
              <p:tags r:id="rId1"/>
            </p:custDataLst>
          </p:nvPr>
        </p:nvSpPr>
        <p:spPr>
          <a:xfrm>
            <a:off x="514766" y="5924071"/>
            <a:ext cx="2271028" cy="266467"/>
          </a:xfrm>
        </p:spPr>
        <p:txBody>
          <a:bodyPr/>
          <a:lstStyle/>
          <a:p>
            <a:fld id="{760FBDFE-C587-4B4C-A407-44438C67B59E}" type="datetimeFigureOut">
              <a:rPr lang="zh-CN" altLang="en-US" smtClean="0"/>
              <a:t>2026/3/9</a:t>
            </a:fld>
            <a:endParaRPr lang="zh-CN" altLang="en-US"/>
          </a:p>
        </p:txBody>
      </p:sp>
      <p:sp>
        <p:nvSpPr>
          <p:cNvPr id="1048847" name="页脚占位符 2"/>
          <p:cNvSpPr>
            <a:spLocks noGrp="1"/>
          </p:cNvSpPr>
          <p:nvPr>
            <p:ph type="ftr" sz="quarter" idx="11"/>
            <p:custDataLst>
              <p:tags r:id="rId2"/>
            </p:custDataLst>
          </p:nvPr>
        </p:nvSpPr>
        <p:spPr>
          <a:xfrm>
            <a:off x="3462056" y="5924071"/>
            <a:ext cx="3330841" cy="266467"/>
          </a:xfrm>
        </p:spPr>
        <p:txBody>
          <a:bodyPr/>
          <a:lstStyle/>
          <a:p>
            <a:endParaRPr lang="zh-CN" altLang="en-US"/>
          </a:p>
        </p:txBody>
      </p:sp>
      <p:sp>
        <p:nvSpPr>
          <p:cNvPr id="1048848" name="灯片编号占位符 3"/>
          <p:cNvSpPr>
            <a:spLocks noGrp="1"/>
          </p:cNvSpPr>
          <p:nvPr>
            <p:ph type="sldNum" sz="quarter" idx="12"/>
            <p:custDataLst>
              <p:tags r:id="rId3"/>
            </p:custDataLst>
          </p:nvPr>
        </p:nvSpPr>
        <p:spPr>
          <a:xfrm>
            <a:off x="7467140" y="5924071"/>
            <a:ext cx="2271028" cy="266467"/>
          </a:xfrm>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2097214" name="图片 8"/>
          <p:cNvPicPr>
            <a:picLocks noChangeAspect="1"/>
          </p:cNvPicPr>
          <p:nvPr userDrawn="1"/>
        </p:nvPicPr>
        <p:blipFill>
          <a:blip r:embed="rId2"/>
          <a:stretch>
            <a:fillRect/>
          </a:stretch>
        </p:blipFill>
        <p:spPr>
          <a:xfrm>
            <a:off x="2886075" y="1981199"/>
            <a:ext cx="247650" cy="476250"/>
          </a:xfrm>
          <a:prstGeom prst="rect">
            <a:avLst/>
          </a:prstGeom>
        </p:spPr>
      </p:pic>
      <p:pic>
        <p:nvPicPr>
          <p:cNvPr id="2097215" name="图片 10"/>
          <p:cNvPicPr>
            <a:picLocks noChangeAspect="1"/>
          </p:cNvPicPr>
          <p:nvPr userDrawn="1"/>
        </p:nvPicPr>
        <p:blipFill>
          <a:blip r:embed="rId2"/>
          <a:stretch>
            <a:fillRect/>
          </a:stretch>
        </p:blipFill>
        <p:spPr>
          <a:xfrm>
            <a:off x="5779293" y="1981199"/>
            <a:ext cx="247650" cy="47625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1.xml"/><Relationship Id="rId7" Type="http://schemas.openxmlformats.org/officeDocument/2006/relationships/diagramQuickStyle" Target="../diagrams/quickStyle1.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Layout" Target="../diagrams/layout1.xml"/><Relationship Id="rId11" Type="http://schemas.openxmlformats.org/officeDocument/2006/relationships/image" Target="../media/image13.png"/><Relationship Id="rId5" Type="http://schemas.openxmlformats.org/officeDocument/2006/relationships/diagramData" Target="../diagrams/data1.xml"/><Relationship Id="rId10" Type="http://schemas.openxmlformats.org/officeDocument/2006/relationships/image" Target="../media/image12.png"/><Relationship Id="rId4" Type="http://schemas.openxmlformats.org/officeDocument/2006/relationships/image" Target="../media/image11.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13" Type="http://schemas.openxmlformats.org/officeDocument/2006/relationships/image" Target="../media/image24.png"/><Relationship Id="rId18" Type="http://schemas.openxmlformats.org/officeDocument/2006/relationships/image" Target="../media/image29.png"/><Relationship Id="rId26" Type="http://schemas.openxmlformats.org/officeDocument/2006/relationships/image" Target="../media/image37.png"/><Relationship Id="rId39" Type="http://schemas.openxmlformats.org/officeDocument/2006/relationships/image" Target="../media/image50.png"/><Relationship Id="rId21" Type="http://schemas.openxmlformats.org/officeDocument/2006/relationships/image" Target="../media/image32.png"/><Relationship Id="rId34" Type="http://schemas.openxmlformats.org/officeDocument/2006/relationships/image" Target="../media/image45.jpe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5" Type="http://schemas.openxmlformats.org/officeDocument/2006/relationships/image" Target="../media/image36.png"/><Relationship Id="rId33" Type="http://schemas.openxmlformats.org/officeDocument/2006/relationships/image" Target="../media/image44.png"/><Relationship Id="rId38" Type="http://schemas.openxmlformats.org/officeDocument/2006/relationships/image" Target="../media/image49.png"/><Relationship Id="rId2" Type="http://schemas.openxmlformats.org/officeDocument/2006/relationships/notesSlide" Target="../notesSlides/notesSlide2.xml"/><Relationship Id="rId16" Type="http://schemas.openxmlformats.org/officeDocument/2006/relationships/image" Target="../media/image27.png"/><Relationship Id="rId20" Type="http://schemas.openxmlformats.org/officeDocument/2006/relationships/image" Target="../media/image31.png"/><Relationship Id="rId29"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24" Type="http://schemas.openxmlformats.org/officeDocument/2006/relationships/image" Target="../media/image35.png"/><Relationship Id="rId32" Type="http://schemas.openxmlformats.org/officeDocument/2006/relationships/image" Target="../media/image43.jpeg"/><Relationship Id="rId37" Type="http://schemas.openxmlformats.org/officeDocument/2006/relationships/image" Target="../media/image48.png"/><Relationship Id="rId5" Type="http://schemas.openxmlformats.org/officeDocument/2006/relationships/image" Target="../media/image16.png"/><Relationship Id="rId15" Type="http://schemas.openxmlformats.org/officeDocument/2006/relationships/image" Target="../media/image26.png"/><Relationship Id="rId23" Type="http://schemas.openxmlformats.org/officeDocument/2006/relationships/image" Target="../media/image34.png"/><Relationship Id="rId28" Type="http://schemas.openxmlformats.org/officeDocument/2006/relationships/image" Target="../media/image39.png"/><Relationship Id="rId36" Type="http://schemas.openxmlformats.org/officeDocument/2006/relationships/image" Target="../media/image47.png"/><Relationship Id="rId10" Type="http://schemas.openxmlformats.org/officeDocument/2006/relationships/image" Target="../media/image21.png"/><Relationship Id="rId19" Type="http://schemas.openxmlformats.org/officeDocument/2006/relationships/image" Target="../media/image30.png"/><Relationship Id="rId31" Type="http://schemas.openxmlformats.org/officeDocument/2006/relationships/image" Target="../media/image42.png"/><Relationship Id="rId4" Type="http://schemas.openxmlformats.org/officeDocument/2006/relationships/image" Target="../media/image15.png"/><Relationship Id="rId9" Type="http://schemas.openxmlformats.org/officeDocument/2006/relationships/image" Target="../media/image20.jpeg"/><Relationship Id="rId14" Type="http://schemas.openxmlformats.org/officeDocument/2006/relationships/image" Target="../media/image25.png"/><Relationship Id="rId22" Type="http://schemas.openxmlformats.org/officeDocument/2006/relationships/image" Target="../media/image33.png"/><Relationship Id="rId27" Type="http://schemas.openxmlformats.org/officeDocument/2006/relationships/image" Target="../media/image38.png"/><Relationship Id="rId30" Type="http://schemas.openxmlformats.org/officeDocument/2006/relationships/image" Target="../media/image41.png"/><Relationship Id="rId35" Type="http://schemas.openxmlformats.org/officeDocument/2006/relationships/image" Target="../media/image46.png"/><Relationship Id="rId8" Type="http://schemas.openxmlformats.org/officeDocument/2006/relationships/image" Target="../media/image19.png"/><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5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hyperlink" Target="https://www.skleps.cn/standar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jpeg"/></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76" name="Rectangle 3"/>
          <p:cNvSpPr txBox="1"/>
          <p:nvPr/>
        </p:nvSpPr>
        <p:spPr bwMode="auto">
          <a:xfrm>
            <a:off x="0" y="1105618"/>
            <a:ext cx="9063612" cy="1996678"/>
          </a:xfrm>
          <a:prstGeom prst="rect">
            <a:avLst/>
          </a:prstGeom>
          <a:noFill/>
          <a:ln>
            <a:noFill/>
          </a:ln>
          <a:effectLst>
            <a:outerShdw blurRad="50800" dist="38100" dir="2700000" algn="tl" rotWithShape="0">
              <a:prstClr val="black">
                <a:alpha val="40000"/>
              </a:prstClr>
            </a:outerShdw>
          </a:effectLst>
        </p:spPr>
        <p:txBody>
          <a:bodyPr lIns="68580" tIns="34290" rIns="68580" bIns="34290" anchor="ct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0" hangingPunct="0">
              <a:lnSpc>
                <a:spcPts val="5000"/>
              </a:lnSpc>
            </a:pPr>
            <a:r>
              <a:rPr kumimoji="1" lang="zh-CN" altLang="en-US" sz="3600" b="1" spc="4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全国内燃机标准化技术委员会</a:t>
            </a:r>
            <a:endParaRPr kumimoji="1" lang="en-US" altLang="zh-CN" sz="3600" b="1" spc="4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eaLnBrk="0" hangingPunct="0">
              <a:lnSpc>
                <a:spcPts val="5000"/>
              </a:lnSpc>
            </a:pPr>
            <a:r>
              <a:rPr kumimoji="1" lang="zh-CN" altLang="en-US" sz="3600" b="1" spc="4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内燃机可靠性分标委</a:t>
            </a:r>
            <a:endParaRPr kumimoji="1" lang="en-US" altLang="zh-CN" sz="3600" b="1" spc="4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eaLnBrk="0" hangingPunct="0">
              <a:lnSpc>
                <a:spcPts val="5000"/>
              </a:lnSpc>
            </a:pPr>
            <a:r>
              <a:rPr kumimoji="1" lang="zh-CN" altLang="en-US" sz="3600" b="1" spc="4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工作报告</a:t>
            </a:r>
            <a:endParaRPr lang="zh-CN" altLang="en-US" sz="3600" b="1" spc="4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577" name="TextBox 2"/>
          <p:cNvSpPr txBox="1"/>
          <p:nvPr/>
        </p:nvSpPr>
        <p:spPr>
          <a:xfrm>
            <a:off x="2652316" y="3619708"/>
            <a:ext cx="3727450" cy="868680"/>
          </a:xfrm>
          <a:prstGeom prst="rect">
            <a:avLst/>
          </a:prstGeom>
          <a:noFill/>
        </p:spPr>
        <p:txBody>
          <a:bodyPr wrap="square" lIns="68580" tIns="34290" rIns="68580" bIns="34290" rtlCol="0">
            <a:spAutoFit/>
          </a:bodyPr>
          <a:lstStyle/>
          <a:p>
            <a:pPr algn="ctr"/>
            <a:r>
              <a:rPr lang="en-US" altLang="zh-CN" sz="1800" b="1" dirty="0">
                <a:solidFill>
                  <a:schemeClr val="bg1"/>
                </a:solidFill>
                <a:latin typeface="微软雅黑" panose="020B0503020204020204" pitchFamily="34" charset="-122"/>
                <a:ea typeface="微软雅黑" panose="020B0503020204020204" pitchFamily="34" charset="-122"/>
              </a:rPr>
              <a:t>2025</a:t>
            </a:r>
            <a:r>
              <a:rPr lang="zh-CN" altLang="en-US" sz="1800" b="1" dirty="0">
                <a:solidFill>
                  <a:schemeClr val="bg1"/>
                </a:solidFill>
                <a:latin typeface="微软雅黑" panose="020B0503020204020204" pitchFamily="34" charset="-122"/>
                <a:ea typeface="微软雅黑" panose="020B0503020204020204" pitchFamily="34" charset="-122"/>
              </a:rPr>
              <a:t>年</a:t>
            </a:r>
            <a:r>
              <a:rPr lang="en-US" altLang="zh-CN" sz="1800" b="1" dirty="0">
                <a:solidFill>
                  <a:schemeClr val="bg1"/>
                </a:solidFill>
                <a:latin typeface="微软雅黑" panose="020B0503020204020204" pitchFamily="34" charset="-122"/>
                <a:ea typeface="微软雅黑" panose="020B0503020204020204" pitchFamily="34" charset="-122"/>
              </a:rPr>
              <a:t>12</a:t>
            </a:r>
            <a:r>
              <a:rPr lang="zh-CN" altLang="en-US" sz="1800" b="1" dirty="0">
                <a:solidFill>
                  <a:schemeClr val="bg1"/>
                </a:solidFill>
                <a:latin typeface="微软雅黑" panose="020B0503020204020204" pitchFamily="34" charset="-122"/>
                <a:ea typeface="微软雅黑" panose="020B0503020204020204" pitchFamily="34" charset="-122"/>
              </a:rPr>
              <a:t>月    </a:t>
            </a:r>
          </a:p>
          <a:p>
            <a:pPr algn="ctr"/>
            <a:endParaRPr lang="zh-CN" altLang="en-US" sz="1800" b="1" dirty="0">
              <a:solidFill>
                <a:schemeClr val="bg1"/>
              </a:solidFill>
              <a:latin typeface="微软雅黑" panose="020B0503020204020204" pitchFamily="34" charset="-122"/>
              <a:ea typeface="微软雅黑" panose="020B0503020204020204" pitchFamily="34" charset="-122"/>
            </a:endParaRPr>
          </a:p>
          <a:p>
            <a:pPr algn="ctr"/>
            <a:r>
              <a:rPr lang="en-US" altLang="en-US" sz="1800" b="1" dirty="0">
                <a:solidFill>
                  <a:schemeClr val="bg1"/>
                </a:solidFill>
                <a:latin typeface="微软雅黑" panose="020B0503020204020204" pitchFamily="34" charset="-122"/>
                <a:ea typeface="微软雅黑" panose="020B0503020204020204" pitchFamily="34" charset="-122"/>
              </a:rPr>
              <a:t>于惠</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0" name="矩形 14"/>
          <p:cNvSpPr/>
          <p:nvPr/>
        </p:nvSpPr>
        <p:spPr>
          <a:xfrm>
            <a:off x="4145440" y="802006"/>
            <a:ext cx="853119" cy="417358"/>
          </a:xfrm>
          <a:prstGeom prst="rect">
            <a:avLst/>
          </a:prstGeom>
        </p:spPr>
        <p:txBody>
          <a:bodyPr wrap="none">
            <a:spAutoFit/>
          </a:bodyPr>
          <a:lstStyle/>
          <a:p>
            <a:pPr marL="457200" indent="-457200" algn="ctr" eaLnBrk="0" hangingPunct="0">
              <a:lnSpc>
                <a:spcPct val="130000"/>
              </a:lnSpc>
              <a:spcBef>
                <a:spcPct val="20000"/>
              </a:spcBef>
            </a:pPr>
            <a:r>
              <a:rPr lang="zh-CN" altLang="en-US" sz="1800" b="1" dirty="0">
                <a:latin typeface="微软雅黑" panose="020B0503020204020204" pitchFamily="34" charset="-122"/>
                <a:ea typeface="微软雅黑" panose="020B0503020204020204" pitchFamily="34" charset="-122"/>
              </a:rPr>
              <a:t>目</a:t>
            </a:r>
            <a:r>
              <a:rPr lang="en-US" altLang="zh-CN" sz="1800" b="1" dirty="0">
                <a:latin typeface="微软雅黑" panose="020B0503020204020204" pitchFamily="34" charset="-122"/>
                <a:ea typeface="微软雅黑" panose="020B0503020204020204" pitchFamily="34" charset="-122"/>
              </a:rPr>
              <a:t>   </a:t>
            </a:r>
            <a:r>
              <a:rPr lang="zh-CN" altLang="en-US" sz="1800" b="1" dirty="0">
                <a:latin typeface="微软雅黑" panose="020B0503020204020204" pitchFamily="34" charset="-122"/>
                <a:ea typeface="微软雅黑" panose="020B0503020204020204" pitchFamily="34" charset="-122"/>
              </a:rPr>
              <a:t>录</a:t>
            </a:r>
            <a:endParaRPr lang="zh-CN" altLang="en-US" sz="1800" b="1" spc="45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581" name="矩形 1"/>
          <p:cNvSpPr/>
          <p:nvPr/>
        </p:nvSpPr>
        <p:spPr>
          <a:xfrm>
            <a:off x="2835416" y="1720567"/>
            <a:ext cx="2697480" cy="438150"/>
          </a:xfrm>
          <a:prstGeom prst="rect">
            <a:avLst/>
          </a:prstGeom>
        </p:spPr>
        <p:txBody>
          <a:bodyPr wrap="none">
            <a:spAutoFit/>
          </a:bodyPr>
          <a:lstStyle/>
          <a:p>
            <a:pPr marL="457200" indent="-457200" algn="l" eaLnBrk="0" hangingPunct="0">
              <a:lnSpc>
                <a:spcPct val="130000"/>
              </a:lnSpc>
              <a:spcBef>
                <a:spcPct val="20000"/>
              </a:spcBef>
            </a:pPr>
            <a:r>
              <a:rPr lang="zh-CN" altLang="en-US" sz="1800" b="1" dirty="0">
                <a:latin typeface="微软雅黑" panose="020B0503020204020204" pitchFamily="34" charset="-122"/>
                <a:ea typeface="微软雅黑" panose="020B0503020204020204" pitchFamily="34" charset="-122"/>
              </a:rPr>
              <a:t>第一部分：工作总结汇报</a:t>
            </a:r>
          </a:p>
        </p:txBody>
      </p:sp>
      <p:sp>
        <p:nvSpPr>
          <p:cNvPr id="1048582" name="矩形 2"/>
          <p:cNvSpPr/>
          <p:nvPr/>
        </p:nvSpPr>
        <p:spPr>
          <a:xfrm>
            <a:off x="2835416" y="2450128"/>
            <a:ext cx="2240280" cy="438150"/>
          </a:xfrm>
          <a:prstGeom prst="rect">
            <a:avLst/>
          </a:prstGeom>
        </p:spPr>
        <p:txBody>
          <a:bodyPr wrap="none">
            <a:spAutoFit/>
          </a:bodyPr>
          <a:lstStyle/>
          <a:p>
            <a:pPr marL="457200" indent="-457200" algn="l" eaLnBrk="0" hangingPunct="0">
              <a:lnSpc>
                <a:spcPct val="130000"/>
              </a:lnSpc>
              <a:spcBef>
                <a:spcPct val="20000"/>
              </a:spcBef>
            </a:pPr>
            <a:r>
              <a:rPr lang="zh-CN" altLang="en-US" sz="1800" b="1" dirty="0">
                <a:solidFill>
                  <a:schemeClr val="bg1">
                    <a:lumMod val="65000"/>
                  </a:schemeClr>
                </a:solidFill>
                <a:latin typeface="微软雅黑" panose="020B0503020204020204" pitchFamily="34" charset="-122"/>
                <a:ea typeface="微软雅黑" panose="020B0503020204020204" pitchFamily="34" charset="-122"/>
              </a:rPr>
              <a:t>第二部分：工作计划</a:t>
            </a:r>
            <a:endParaRPr lang="zh-CN" altLang="en-US" sz="2000" b="1" spc="450" dirty="0">
              <a:solidFill>
                <a:schemeClr val="bg1">
                  <a:lumMod val="6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583" name="矩形 3"/>
          <p:cNvSpPr/>
          <p:nvPr/>
        </p:nvSpPr>
        <p:spPr>
          <a:xfrm>
            <a:off x="2835416" y="3151044"/>
            <a:ext cx="2697480" cy="438149"/>
          </a:xfrm>
          <a:prstGeom prst="rect">
            <a:avLst/>
          </a:prstGeom>
        </p:spPr>
        <p:txBody>
          <a:bodyPr wrap="none">
            <a:spAutoFit/>
          </a:bodyPr>
          <a:lstStyle/>
          <a:p>
            <a:pPr marL="457200" indent="-457200" algn="l" eaLnBrk="0" hangingPunct="0">
              <a:lnSpc>
                <a:spcPct val="130000"/>
              </a:lnSpc>
              <a:spcBef>
                <a:spcPct val="20000"/>
              </a:spcBef>
            </a:pPr>
            <a:r>
              <a:rPr lang="zh-CN" altLang="en-US" sz="1800" b="1" dirty="0">
                <a:solidFill>
                  <a:schemeClr val="bg1">
                    <a:lumMod val="65000"/>
                  </a:schemeClr>
                </a:solidFill>
                <a:latin typeface="微软雅黑" panose="020B0503020204020204" pitchFamily="34" charset="-122"/>
                <a:ea typeface="微软雅黑" panose="020B0503020204020204" pitchFamily="34" charset="-122"/>
              </a:rPr>
              <a:t>第三部分：费用收支情况</a:t>
            </a:r>
            <a:endParaRPr lang="zh-CN" altLang="en-US" sz="2000" b="1" spc="450" dirty="0">
              <a:solidFill>
                <a:schemeClr val="bg1">
                  <a:lumMod val="6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4" name="圆角矩形 1"/>
          <p:cNvSpPr/>
          <p:nvPr/>
        </p:nvSpPr>
        <p:spPr>
          <a:xfrm>
            <a:off x="2845964" y="1602361"/>
            <a:ext cx="3634951" cy="454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 </a:t>
            </a: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分标委组织架构和队伍建设</a:t>
            </a:r>
          </a:p>
        </p:txBody>
      </p:sp>
      <p:sp>
        <p:nvSpPr>
          <p:cNvPr id="1048585" name="圆角矩形 2"/>
          <p:cNvSpPr/>
          <p:nvPr/>
        </p:nvSpPr>
        <p:spPr>
          <a:xfrm>
            <a:off x="2845964" y="2124267"/>
            <a:ext cx="3634951" cy="454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 </a:t>
            </a: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内燃机可靠性标准体系规划</a:t>
            </a:r>
          </a:p>
        </p:txBody>
      </p:sp>
      <p:sp>
        <p:nvSpPr>
          <p:cNvPr id="1048586" name="圆角矩形 3"/>
          <p:cNvSpPr/>
          <p:nvPr/>
        </p:nvSpPr>
        <p:spPr>
          <a:xfrm>
            <a:off x="2845964" y="2646173"/>
            <a:ext cx="3634951" cy="454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3 </a:t>
            </a: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标准立项和制修订工作</a:t>
            </a:r>
          </a:p>
        </p:txBody>
      </p:sp>
      <p:sp>
        <p:nvSpPr>
          <p:cNvPr id="1048587" name="圆角矩形 4"/>
          <p:cNvSpPr/>
          <p:nvPr/>
        </p:nvSpPr>
        <p:spPr>
          <a:xfrm>
            <a:off x="2845964" y="3692046"/>
            <a:ext cx="3634951" cy="454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 </a:t>
            </a: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标准化活动</a:t>
            </a:r>
          </a:p>
        </p:txBody>
      </p:sp>
      <p:sp>
        <p:nvSpPr>
          <p:cNvPr id="1048588" name="圆角矩形 4"/>
          <p:cNvSpPr/>
          <p:nvPr/>
        </p:nvSpPr>
        <p:spPr>
          <a:xfrm>
            <a:off x="2845964" y="3170139"/>
            <a:ext cx="3634951" cy="454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4 </a:t>
            </a: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信息平台建设</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9" name="圆角矩形 2"/>
          <p:cNvSpPr/>
          <p:nvPr/>
        </p:nvSpPr>
        <p:spPr>
          <a:xfrm>
            <a:off x="196850" y="514350"/>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1</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分标委组织架构和队伍建设</a:t>
            </a:r>
          </a:p>
        </p:txBody>
      </p:sp>
      <p:pic>
        <p:nvPicPr>
          <p:cNvPr id="2097157" name="图片 4"/>
          <p:cNvPicPr>
            <a:picLocks/>
          </p:cNvPicPr>
          <p:nvPr/>
        </p:nvPicPr>
        <p:blipFill>
          <a:blip r:embed="rId4"/>
          <a:stretch>
            <a:fillRect/>
          </a:stretch>
        </p:blipFill>
        <p:spPr>
          <a:xfrm>
            <a:off x="7105460" y="2907696"/>
            <a:ext cx="1526346" cy="2136884"/>
          </a:xfrm>
          <a:prstGeom prst="rect">
            <a:avLst/>
          </a:prstGeom>
          <a:ln>
            <a:solidFill>
              <a:schemeClr val="tx1"/>
            </a:solidFill>
          </a:ln>
        </p:spPr>
      </p:pic>
      <p:sp>
        <p:nvSpPr>
          <p:cNvPr id="1048590" name="矩形 7"/>
          <p:cNvSpPr/>
          <p:nvPr/>
        </p:nvSpPr>
        <p:spPr>
          <a:xfrm>
            <a:off x="159736" y="1343986"/>
            <a:ext cx="8613708" cy="700576"/>
          </a:xfrm>
          <a:prstGeom prst="rect">
            <a:avLst/>
          </a:prstGeom>
        </p:spPr>
        <p:txBody>
          <a:bodyPr wrap="square">
            <a:spAutoFit/>
          </a:bodyPr>
          <a:lstStyle/>
          <a:p>
            <a:pPr marL="285750" indent="-285750">
              <a:lnSpc>
                <a:spcPct val="150000"/>
              </a:lnSpc>
              <a:buFont typeface="Wingdings" panose="05000000000000000000" pitchFamily="2" charset="2"/>
              <a:buChar char="Ø"/>
            </a:pPr>
            <a:r>
              <a:rPr lang="en-US" altLang="zh-CN" dirty="0">
                <a:latin typeface="微软雅黑" panose="020B0503020204020204" pitchFamily="34" charset="-122"/>
                <a:ea typeface="微软雅黑" panose="020B0503020204020204" pitchFamily="34" charset="-122"/>
              </a:rPr>
              <a:t>2025</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月</a:t>
            </a:r>
            <a:r>
              <a:rPr lang="en-US" altLang="zh-CN" dirty="0">
                <a:latin typeface="微软雅黑" panose="020B0503020204020204" pitchFamily="34" charset="-122"/>
                <a:ea typeface="微软雅黑" panose="020B0503020204020204" pitchFamily="34" charset="-122"/>
              </a:rPr>
              <a:t>26</a:t>
            </a:r>
            <a:r>
              <a:rPr lang="zh-CN" altLang="en-US" dirty="0">
                <a:latin typeface="微软雅黑" panose="020B0503020204020204" pitchFamily="34" charset="-122"/>
                <a:ea typeface="微软雅黑" panose="020B0503020204020204" pitchFamily="34" charset="-122"/>
              </a:rPr>
              <a:t>日，国家标准委正式批准全国内燃机标准化技术委员会第二届内燃机可靠性分技术委员会（</a:t>
            </a:r>
            <a:r>
              <a:rPr lang="en-US" altLang="zh-CN" dirty="0">
                <a:latin typeface="微软雅黑" panose="020B0503020204020204" pitchFamily="34" charset="-122"/>
                <a:ea typeface="微软雅黑" panose="020B0503020204020204" pitchFamily="34" charset="-122"/>
              </a:rPr>
              <a:t>SAC/TC177/SC6</a:t>
            </a:r>
            <a:r>
              <a:rPr lang="zh-CN" altLang="en-US" dirty="0">
                <a:latin typeface="微软雅黑" panose="020B0503020204020204" pitchFamily="34" charset="-122"/>
                <a:ea typeface="微软雅黑" panose="020B0503020204020204" pitchFamily="34" charset="-122"/>
              </a:rPr>
              <a:t>）换届，经数月的换届工作圆满落地。</a:t>
            </a:r>
            <a:endParaRPr lang="en-US" altLang="zh-CN" dirty="0">
              <a:latin typeface="微软雅黑" panose="020B0503020204020204" pitchFamily="34" charset="-122"/>
              <a:ea typeface="微软雅黑" panose="020B0503020204020204" pitchFamily="34" charset="-122"/>
            </a:endParaRPr>
          </a:p>
        </p:txBody>
      </p:sp>
      <p:graphicFrame>
        <p:nvGraphicFramePr>
          <p:cNvPr id="4194304" name="图示 8"/>
          <p:cNvGraphicFramePr>
            <a:graphicFrameLocks/>
          </p:cNvGraphicFramePr>
          <p:nvPr/>
        </p:nvGraphicFramePr>
        <p:xfrm>
          <a:off x="466265" y="2044562"/>
          <a:ext cx="8211470" cy="7848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97158" name="图片 18"/>
          <p:cNvPicPr>
            <a:picLocks/>
          </p:cNvPicPr>
          <p:nvPr/>
        </p:nvPicPr>
        <p:blipFill>
          <a:blip r:embed="rId10" cstate="hqprint">
            <a:extLst>
              <a:ext uri="{28A0092B-C50C-407E-A947-70E740481C1C}">
                <a14:useLocalDpi xmlns:a14="http://schemas.microsoft.com/office/drawing/2010/main"/>
              </a:ext>
            </a:extLst>
          </a:blip>
          <a:stretch>
            <a:fillRect/>
          </a:stretch>
        </p:blipFill>
        <p:spPr>
          <a:xfrm>
            <a:off x="3812429" y="2907696"/>
            <a:ext cx="1519141" cy="2134222"/>
          </a:xfrm>
          <a:prstGeom prst="rect">
            <a:avLst/>
          </a:prstGeom>
          <a:ln>
            <a:solidFill>
              <a:schemeClr val="tx1"/>
            </a:solidFill>
          </a:ln>
        </p:spPr>
      </p:pic>
      <p:pic>
        <p:nvPicPr>
          <p:cNvPr id="2097159" name="图片 20"/>
          <p:cNvPicPr>
            <a:picLocks/>
          </p:cNvPicPr>
          <p:nvPr/>
        </p:nvPicPr>
        <p:blipFill>
          <a:blip r:embed="rId11"/>
          <a:stretch>
            <a:fillRect/>
          </a:stretch>
        </p:blipFill>
        <p:spPr>
          <a:xfrm>
            <a:off x="5458945" y="2907696"/>
            <a:ext cx="1519141" cy="2136884"/>
          </a:xfrm>
          <a:prstGeom prst="rect">
            <a:avLst/>
          </a:prstGeom>
          <a:ln>
            <a:solidFill>
              <a:schemeClr val="tx1"/>
            </a:solidFill>
          </a:ln>
        </p:spPr>
      </p:pic>
      <p:sp>
        <p:nvSpPr>
          <p:cNvPr id="1048591" name="文本框 21"/>
          <p:cNvSpPr txBox="1"/>
          <p:nvPr/>
        </p:nvSpPr>
        <p:spPr>
          <a:xfrm>
            <a:off x="262573" y="885784"/>
            <a:ext cx="8684577" cy="497840"/>
          </a:xfrm>
          <a:prstGeom prst="rect">
            <a:avLst/>
          </a:prstGeom>
          <a:noFill/>
        </p:spPr>
        <p:txBody>
          <a:bodyPr wrap="square" rtlCol="0" anchor="t">
            <a:spAutoFit/>
          </a:bodyPr>
          <a:lstStyle/>
          <a:p>
            <a:pPr marL="285750" indent="-285750">
              <a:lnSpc>
                <a:spcPct val="20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第二届内燃机可靠性分技术委员会组织架构</a:t>
            </a:r>
            <a:endParaRPr lang="zh-CN" altLang="en-US" dirty="0">
              <a:latin typeface="微软雅黑" panose="020B0503020204020204" pitchFamily="34" charset="-122"/>
              <a:ea typeface="微软雅黑" panose="020B0503020204020204" pitchFamily="34" charset="-122"/>
            </a:endParaRPr>
          </a:p>
        </p:txBody>
      </p:sp>
      <p:graphicFrame>
        <p:nvGraphicFramePr>
          <p:cNvPr id="4194305" name="表格 23"/>
          <p:cNvGraphicFramePr>
            <a:graphicFrameLocks noGrp="1"/>
          </p:cNvGraphicFramePr>
          <p:nvPr>
            <p:custDataLst>
              <p:tags r:id="rId1"/>
            </p:custDataLst>
          </p:nvPr>
        </p:nvGraphicFramePr>
        <p:xfrm>
          <a:off x="342900" y="2907696"/>
          <a:ext cx="3342154" cy="2134223"/>
        </p:xfrm>
        <a:graphic>
          <a:graphicData uri="http://schemas.openxmlformats.org/drawingml/2006/table">
            <a:tbl>
              <a:tblPr firstRow="1" firstCol="1" bandRow="1">
                <a:tableStyleId>{C083E6E3-FA7D-4D7B-A595-EF9225AFEA82}</a:tableStyleId>
              </a:tblPr>
              <a:tblGrid>
                <a:gridCol w="1298864">
                  <a:extLst>
                    <a:ext uri="{9D8B030D-6E8A-4147-A177-3AD203B41FA5}">
                      <a16:colId xmlns:a16="http://schemas.microsoft.com/office/drawing/2014/main" val="20000"/>
                    </a:ext>
                  </a:extLst>
                </a:gridCol>
                <a:gridCol w="2043290">
                  <a:extLst>
                    <a:ext uri="{9D8B030D-6E8A-4147-A177-3AD203B41FA5}">
                      <a16:colId xmlns:a16="http://schemas.microsoft.com/office/drawing/2014/main" val="20001"/>
                    </a:ext>
                  </a:extLst>
                </a:gridCol>
              </a:tblGrid>
              <a:tr h="383459">
                <a:tc>
                  <a:txBody>
                    <a:bodyPr/>
                    <a:lstStyle/>
                    <a:p>
                      <a:pPr algn="ctr"/>
                      <a:r>
                        <a:rPr lang="zh-CN" altLang="zh-CN" sz="900" b="0" dirty="0">
                          <a:latin typeface="微软雅黑" panose="020B0503020204020204" pitchFamily="34" charset="-122"/>
                          <a:ea typeface="微软雅黑" panose="020B0503020204020204" pitchFamily="34" charset="-122"/>
                        </a:rPr>
                        <a:t>委员会全称</a:t>
                      </a:r>
                      <a:endParaRPr lang="zh-CN" altLang="en-US" sz="900" b="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900" b="0" dirty="0">
                          <a:latin typeface="微软雅黑" panose="020B0503020204020204" pitchFamily="34" charset="-122"/>
                          <a:ea typeface="微软雅黑" panose="020B0503020204020204" pitchFamily="34" charset="-122"/>
                        </a:rPr>
                        <a:t>全国内燃机标准化技术委员会内燃机可靠性分技术委员会</a:t>
                      </a:r>
                      <a:endParaRPr lang="zh-CN" altLang="zh-CN" sz="900" b="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0"/>
                  </a:ext>
                </a:extLst>
              </a:tr>
              <a:tr h="291794">
                <a:tc>
                  <a:txBody>
                    <a:bodyPr/>
                    <a:lstStyle/>
                    <a:p>
                      <a:pPr algn="ctr"/>
                      <a:r>
                        <a:rPr lang="zh-CN" altLang="zh-CN" sz="900" b="0" dirty="0">
                          <a:latin typeface="微软雅黑" panose="020B0503020204020204" pitchFamily="34" charset="-122"/>
                          <a:ea typeface="微软雅黑" panose="020B0503020204020204" pitchFamily="34" charset="-122"/>
                        </a:rPr>
                        <a:t>委员会简称</a:t>
                      </a:r>
                      <a:endParaRPr lang="zh-CN" altLang="en-US" sz="900" b="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zh-CN" sz="900" b="0" dirty="0">
                          <a:latin typeface="微软雅黑" panose="020B0503020204020204" pitchFamily="34" charset="-122"/>
                          <a:ea typeface="微软雅黑" panose="020B0503020204020204" pitchFamily="34" charset="-122"/>
                        </a:rPr>
                        <a:t>内燃机</a:t>
                      </a:r>
                      <a:r>
                        <a:rPr lang="zh-CN" altLang="en-US" sz="900" b="0" dirty="0">
                          <a:latin typeface="微软雅黑" panose="020B0503020204020204" pitchFamily="34" charset="-122"/>
                          <a:ea typeface="微软雅黑" panose="020B0503020204020204" pitchFamily="34" charset="-122"/>
                        </a:rPr>
                        <a:t>可靠性分标委</a:t>
                      </a:r>
                      <a:endParaRPr lang="zh-CN" altLang="zh-CN" sz="900" b="0" dirty="0">
                        <a:latin typeface="微软雅黑" panose="020B0503020204020204" pitchFamily="34" charset="-122"/>
                        <a:ea typeface="微软雅黑" panose="020B0503020204020204" pitchFamily="34" charset="-122"/>
                        <a:cs typeface="宋体" panose="02010600030101010101" pitchFamily="2" charset="-122"/>
                      </a:endParaRPr>
                    </a:p>
                  </a:txBody>
                  <a:tcPr anchor="ctr"/>
                </a:tc>
                <a:extLst>
                  <a:ext uri="{0D108BD9-81ED-4DB2-BD59-A6C34878D82A}">
                    <a16:rowId xmlns:a16="http://schemas.microsoft.com/office/drawing/2014/main" val="10001"/>
                  </a:ext>
                </a:extLst>
              </a:tr>
              <a:tr h="291794">
                <a:tc>
                  <a:txBody>
                    <a:bodyPr/>
                    <a:lstStyle/>
                    <a:p>
                      <a:pPr algn="ctr"/>
                      <a:r>
                        <a:rPr lang="zh-CN" altLang="zh-CN" sz="900" b="0" dirty="0">
                          <a:latin typeface="微软雅黑" panose="020B0503020204020204" pitchFamily="34" charset="-122"/>
                          <a:ea typeface="微软雅黑" panose="020B0503020204020204" pitchFamily="34" charset="-122"/>
                        </a:rPr>
                        <a:t>筹建单位</a:t>
                      </a:r>
                      <a:endParaRPr lang="zh-CN" altLang="en-US" sz="900" b="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900" b="0" dirty="0">
                          <a:latin typeface="微软雅黑" panose="020B0503020204020204" pitchFamily="34" charset="-122"/>
                          <a:ea typeface="微软雅黑" panose="020B0503020204020204" pitchFamily="34" charset="-122"/>
                        </a:rPr>
                        <a:t>山东省市场监督管理局</a:t>
                      </a:r>
                    </a:p>
                  </a:txBody>
                  <a:tcPr anchor="ctr"/>
                </a:tc>
                <a:extLst>
                  <a:ext uri="{0D108BD9-81ED-4DB2-BD59-A6C34878D82A}">
                    <a16:rowId xmlns:a16="http://schemas.microsoft.com/office/drawing/2014/main" val="10002"/>
                  </a:ext>
                </a:extLst>
              </a:tr>
              <a:tr h="291794">
                <a:tc>
                  <a:txBody>
                    <a:bodyPr/>
                    <a:lstStyle/>
                    <a:p>
                      <a:pPr algn="ctr"/>
                      <a:r>
                        <a:rPr lang="zh-CN" altLang="zh-CN" sz="900" b="0" dirty="0">
                          <a:latin typeface="微软雅黑" panose="020B0503020204020204" pitchFamily="34" charset="-122"/>
                          <a:ea typeface="微软雅黑" panose="020B0503020204020204" pitchFamily="34" charset="-122"/>
                        </a:rPr>
                        <a:t>业务指导单位</a:t>
                      </a:r>
                      <a:endParaRPr lang="zh-CN" altLang="en-US" sz="900" b="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900" b="0" kern="1200" dirty="0">
                          <a:solidFill>
                            <a:schemeClr val="dk1"/>
                          </a:solidFill>
                          <a:latin typeface="微软雅黑" panose="020B0503020204020204" pitchFamily="34" charset="-122"/>
                          <a:ea typeface="微软雅黑" panose="020B0503020204020204" pitchFamily="34" charset="-122"/>
                        </a:rPr>
                        <a:t>中国机械工业联合会</a:t>
                      </a:r>
                      <a:endParaRPr lang="zh-CN" altLang="en-US" sz="900" b="0" kern="1200" dirty="0">
                        <a:solidFill>
                          <a:schemeClr val="dk1"/>
                        </a:solidFill>
                        <a:latin typeface="微软雅黑" panose="020B0503020204020204" pitchFamily="34" charset="-122"/>
                        <a:ea typeface="微软雅黑" panose="020B0503020204020204" pitchFamily="34" charset="-122"/>
                        <a:cs typeface="Times New Roman" panose="02020603050405020304" pitchFamily="18" charset="0"/>
                      </a:endParaRPr>
                    </a:p>
                  </a:txBody>
                  <a:tcPr anchor="ctr"/>
                </a:tc>
                <a:extLst>
                  <a:ext uri="{0D108BD9-81ED-4DB2-BD59-A6C34878D82A}">
                    <a16:rowId xmlns:a16="http://schemas.microsoft.com/office/drawing/2014/main" val="10003"/>
                  </a:ext>
                </a:extLst>
              </a:tr>
              <a:tr h="291794">
                <a:tc>
                  <a:txBody>
                    <a:bodyPr/>
                    <a:lstStyle/>
                    <a:p>
                      <a:pPr algn="ctr"/>
                      <a:r>
                        <a:rPr lang="zh-CN" altLang="en-US" sz="900" b="0" dirty="0">
                          <a:latin typeface="微软雅黑" panose="020B0503020204020204" pitchFamily="34" charset="-122"/>
                          <a:ea typeface="微软雅黑" panose="020B0503020204020204" pitchFamily="34" charset="-122"/>
                        </a:rPr>
                        <a:t>秘书处所在单位</a:t>
                      </a:r>
                    </a:p>
                  </a:txBody>
                  <a:tcPr anchor="ctr"/>
                </a:tc>
                <a:tc>
                  <a:txBody>
                    <a:bodyPr/>
                    <a:lstStyle/>
                    <a:p>
                      <a:pPr algn="ctr"/>
                      <a:r>
                        <a:rPr lang="zh-CN" altLang="en-US" sz="900" b="0" dirty="0">
                          <a:latin typeface="微软雅黑" panose="020B0503020204020204" pitchFamily="34" charset="-122"/>
                          <a:ea typeface="微软雅黑" panose="020B0503020204020204" pitchFamily="34" charset="-122"/>
                        </a:rPr>
                        <a:t>潍柴动力股份有限公司</a:t>
                      </a:r>
                    </a:p>
                  </a:txBody>
                  <a:tcPr anchor="ctr"/>
                </a:tc>
                <a:extLst>
                  <a:ext uri="{0D108BD9-81ED-4DB2-BD59-A6C34878D82A}">
                    <a16:rowId xmlns:a16="http://schemas.microsoft.com/office/drawing/2014/main" val="10004"/>
                  </a:ext>
                </a:extLst>
              </a:tr>
              <a:tr h="291794">
                <a:tc>
                  <a:txBody>
                    <a:bodyPr/>
                    <a:lstStyle/>
                    <a:p>
                      <a:pPr algn="ctr"/>
                      <a:r>
                        <a:rPr lang="zh-CN" altLang="en-US" sz="900" b="0" dirty="0">
                          <a:latin typeface="微软雅黑" panose="020B0503020204020204" pitchFamily="34" charset="-122"/>
                          <a:ea typeface="微软雅黑" panose="020B0503020204020204" pitchFamily="34" charset="-122"/>
                        </a:rPr>
                        <a:t>第二届批复成立时间</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en-US" altLang="zh-CN" sz="900" b="0" dirty="0">
                          <a:latin typeface="微软雅黑" panose="020B0503020204020204" pitchFamily="34" charset="-122"/>
                          <a:ea typeface="微软雅黑" panose="020B0503020204020204" pitchFamily="34" charset="-122"/>
                        </a:rPr>
                        <a:t>2025</a:t>
                      </a:r>
                      <a:r>
                        <a:rPr lang="zh-CN" altLang="en-US" sz="900" b="0" dirty="0">
                          <a:latin typeface="微软雅黑" panose="020B0503020204020204" pitchFamily="34" charset="-122"/>
                          <a:ea typeface="微软雅黑" panose="020B0503020204020204" pitchFamily="34" charset="-122"/>
                        </a:rPr>
                        <a:t>年</a:t>
                      </a:r>
                      <a:r>
                        <a:rPr lang="en-US" altLang="zh-CN" sz="900" b="0" dirty="0">
                          <a:latin typeface="微软雅黑" panose="020B0503020204020204" pitchFamily="34" charset="-122"/>
                          <a:ea typeface="微软雅黑" panose="020B0503020204020204" pitchFamily="34" charset="-122"/>
                        </a:rPr>
                        <a:t>10</a:t>
                      </a:r>
                      <a:r>
                        <a:rPr lang="zh-CN" altLang="en-US" sz="900" b="0" dirty="0">
                          <a:latin typeface="微软雅黑" panose="020B0503020204020204" pitchFamily="34" charset="-122"/>
                          <a:ea typeface="微软雅黑" panose="020B0503020204020204" pitchFamily="34" charset="-122"/>
                        </a:rPr>
                        <a:t>月</a:t>
                      </a:r>
                      <a:r>
                        <a:rPr lang="en-US" altLang="zh-CN" sz="900" b="0" dirty="0">
                          <a:latin typeface="微软雅黑" panose="020B0503020204020204" pitchFamily="34" charset="-122"/>
                          <a:ea typeface="微软雅黑" panose="020B0503020204020204" pitchFamily="34" charset="-122"/>
                        </a:rPr>
                        <a:t>26</a:t>
                      </a:r>
                      <a:r>
                        <a:rPr lang="zh-CN" altLang="en-US" sz="900" b="0" dirty="0">
                          <a:latin typeface="微软雅黑" panose="020B0503020204020204" pitchFamily="34" charset="-122"/>
                          <a:ea typeface="微软雅黑" panose="020B0503020204020204" pitchFamily="34" charset="-122"/>
                        </a:rPr>
                        <a:t>日</a:t>
                      </a:r>
                      <a:endParaRPr lang="en-US" altLang="zh-CN" sz="900" b="0" dirty="0">
                        <a:latin typeface="微软雅黑" panose="020B0503020204020204" pitchFamily="34" charset="-122"/>
                        <a:ea typeface="微软雅黑" panose="020B0503020204020204" pitchFamily="34" charset="-122"/>
                        <a:cs typeface="宋体" panose="02010600030101010101" pitchFamily="2" charset="-122"/>
                      </a:endParaRPr>
                    </a:p>
                  </a:txBody>
                  <a:tcPr anchor="ctr"/>
                </a:tc>
                <a:extLst>
                  <a:ext uri="{0D108BD9-81ED-4DB2-BD59-A6C34878D82A}">
                    <a16:rowId xmlns:a16="http://schemas.microsoft.com/office/drawing/2014/main" val="10005"/>
                  </a:ext>
                </a:extLst>
              </a:tr>
              <a:tr h="291794">
                <a:tc>
                  <a:txBody>
                    <a:bodyPr/>
                    <a:lstStyle/>
                    <a:p>
                      <a:pPr algn="ctr"/>
                      <a:r>
                        <a:rPr lang="zh-CN" altLang="zh-CN" sz="900" b="0" dirty="0">
                          <a:latin typeface="微软雅黑" panose="020B0503020204020204" pitchFamily="34" charset="-122"/>
                          <a:ea typeface="微软雅黑" panose="020B0503020204020204" pitchFamily="34" charset="-122"/>
                        </a:rPr>
                        <a:t>本届届号</a:t>
                      </a:r>
                      <a:endParaRPr lang="zh-CN" altLang="en-US" sz="900" b="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zh-CN" sz="900" b="0" dirty="0">
                          <a:latin typeface="微软雅黑" panose="020B0503020204020204" pitchFamily="34" charset="-122"/>
                          <a:ea typeface="微软雅黑" panose="020B0503020204020204" pitchFamily="34" charset="-122"/>
                        </a:rPr>
                        <a:t>第</a:t>
                      </a:r>
                      <a:r>
                        <a:rPr lang="en-US" altLang="zh-CN" sz="900" b="0" dirty="0">
                          <a:latin typeface="微软雅黑" panose="020B0503020204020204" pitchFamily="34" charset="-122"/>
                          <a:ea typeface="微软雅黑" panose="020B0503020204020204" pitchFamily="34" charset="-122"/>
                        </a:rPr>
                        <a:t> 2 </a:t>
                      </a:r>
                      <a:r>
                        <a:rPr lang="zh-CN" altLang="zh-CN" sz="900" b="0" dirty="0">
                          <a:latin typeface="微软雅黑" panose="020B0503020204020204" pitchFamily="34" charset="-122"/>
                          <a:ea typeface="微软雅黑" panose="020B0503020204020204" pitchFamily="34" charset="-122"/>
                        </a:rPr>
                        <a:t>届</a:t>
                      </a:r>
                      <a:endParaRPr lang="zh-CN" altLang="zh-CN" sz="900" b="0" dirty="0">
                        <a:latin typeface="微软雅黑" panose="020B0503020204020204" pitchFamily="34" charset="-122"/>
                        <a:ea typeface="微软雅黑" panose="020B0503020204020204" pitchFamily="34" charset="-122"/>
                        <a:cs typeface="宋体" panose="02010600030101010101" pitchFamily="2" charset="-122"/>
                      </a:endParaRPr>
                    </a:p>
                  </a:txBody>
                  <a:tcPr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17"/>
          <p:cNvGrpSpPr/>
          <p:nvPr/>
        </p:nvGrpSpPr>
        <p:grpSpPr>
          <a:xfrm>
            <a:off x="4672168" y="591940"/>
            <a:ext cx="4143741" cy="4527455"/>
            <a:chOff x="4909552" y="555424"/>
            <a:chExt cx="4143741" cy="4569924"/>
          </a:xfrm>
        </p:grpSpPr>
        <p:grpSp>
          <p:nvGrpSpPr>
            <p:cNvPr id="48" name="组合 18"/>
            <p:cNvGrpSpPr/>
            <p:nvPr/>
          </p:nvGrpSpPr>
          <p:grpSpPr>
            <a:xfrm>
              <a:off x="4909552" y="555424"/>
              <a:ext cx="3748842" cy="1522196"/>
              <a:chOff x="4398584" y="1011331"/>
              <a:chExt cx="3748842" cy="1522196"/>
            </a:xfrm>
          </p:grpSpPr>
          <p:sp>
            <p:nvSpPr>
              <p:cNvPr id="1048595" name="文本框 90"/>
              <p:cNvSpPr txBox="1"/>
              <p:nvPr/>
            </p:nvSpPr>
            <p:spPr>
              <a:xfrm>
                <a:off x="4400693" y="1123236"/>
                <a:ext cx="3746733" cy="307777"/>
              </a:xfrm>
              <a:prstGeom prst="rect">
                <a:avLst/>
              </a:prstGeom>
              <a:noFill/>
            </p:spPr>
            <p:txBody>
              <a:bodyPr wrap="square">
                <a:spAutoFit/>
              </a:bodyPr>
              <a:lstStyle/>
              <a:p>
                <a:r>
                  <a:rPr lang="zh-CN" altLang="en-US" sz="1400">
                    <a:latin typeface="微软雅黑" panose="020B0503020204020204" pitchFamily="34" charset="-122"/>
                    <a:ea typeface="微软雅黑" panose="020B0503020204020204" pitchFamily="34" charset="-122"/>
                    <a:cs typeface="微软雅黑" panose="020B0503020204020204" pitchFamily="34" charset="-122"/>
                  </a:rPr>
                  <a:t>主任委员</a:t>
                </a:r>
                <a:endParaRPr lang="zh-CN" altLang="en-US" dirty="0"/>
              </a:p>
            </p:txBody>
          </p:sp>
          <p:sp>
            <p:nvSpPr>
              <p:cNvPr id="1048596" name="文本框 91"/>
              <p:cNvSpPr txBox="1"/>
              <p:nvPr/>
            </p:nvSpPr>
            <p:spPr>
              <a:xfrm>
                <a:off x="4398584" y="1603013"/>
                <a:ext cx="1499053" cy="307777"/>
              </a:xfrm>
              <a:prstGeom prst="rect">
                <a:avLst/>
              </a:prstGeom>
              <a:noFill/>
            </p:spPr>
            <p:txBody>
              <a:bodyPr wrap="square">
                <a:spAutoFit/>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秘书长</a:t>
                </a:r>
                <a:endParaRPr lang="zh-CN" altLang="en-US" dirty="0"/>
              </a:p>
            </p:txBody>
          </p:sp>
          <p:sp>
            <p:nvSpPr>
              <p:cNvPr id="1048597" name="文本框 92"/>
              <p:cNvSpPr txBox="1"/>
              <p:nvPr/>
            </p:nvSpPr>
            <p:spPr>
              <a:xfrm>
                <a:off x="4400693" y="2089183"/>
                <a:ext cx="1195602" cy="307777"/>
              </a:xfrm>
              <a:prstGeom prst="rect">
                <a:avLst/>
              </a:prstGeom>
              <a:noFill/>
            </p:spPr>
            <p:txBody>
              <a:bodyPr wrap="square">
                <a:spAutoFit/>
              </a:bodyPr>
              <a:lstStyle/>
              <a:p>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副主任委员</a:t>
                </a:r>
                <a:endParaRPr lang="zh-CN" altLang="en-US" dirty="0"/>
              </a:p>
            </p:txBody>
          </p:sp>
          <p:grpSp>
            <p:nvGrpSpPr>
              <p:cNvPr id="49" name="组合 93"/>
              <p:cNvGrpSpPr/>
              <p:nvPr/>
            </p:nvGrpSpPr>
            <p:grpSpPr>
              <a:xfrm>
                <a:off x="5515347" y="1011331"/>
                <a:ext cx="2632079" cy="1522196"/>
                <a:chOff x="5515347" y="1011331"/>
                <a:chExt cx="2632079" cy="1522196"/>
              </a:xfrm>
            </p:grpSpPr>
            <p:cxnSp>
              <p:nvCxnSpPr>
                <p:cNvPr id="3145728" name="直接连接符 94"/>
                <p:cNvCxnSpPr>
                  <a:cxnSpLocks/>
                  <a:stCxn id="2097160" idx="2"/>
                  <a:endCxn id="2097164" idx="2"/>
                </p:cNvCxnSpPr>
                <p:nvPr/>
              </p:nvCxnSpPr>
              <p:spPr>
                <a:xfrm flipH="1">
                  <a:off x="6547353" y="1525731"/>
                  <a:ext cx="9941" cy="1007796"/>
                </a:xfrm>
                <a:prstGeom prst="line">
                  <a:avLst/>
                </a:prstGeom>
                <a:ln w="19050"/>
              </p:spPr>
              <p:style>
                <a:lnRef idx="1">
                  <a:schemeClr val="accent5"/>
                </a:lnRef>
                <a:fillRef idx="0">
                  <a:schemeClr val="accent5"/>
                </a:fillRef>
                <a:effectRef idx="0">
                  <a:schemeClr val="accent5"/>
                </a:effectRef>
                <a:fontRef idx="minor">
                  <a:schemeClr val="tx1"/>
                </a:fontRef>
              </p:style>
            </p:cxnSp>
            <p:grpSp>
              <p:nvGrpSpPr>
                <p:cNvPr id="50" name="组合 95"/>
                <p:cNvGrpSpPr/>
                <p:nvPr/>
              </p:nvGrpSpPr>
              <p:grpSpPr>
                <a:xfrm>
                  <a:off x="5515347" y="1011331"/>
                  <a:ext cx="2632079" cy="1522196"/>
                  <a:chOff x="5515347" y="1011331"/>
                  <a:chExt cx="2632079" cy="1522196"/>
                </a:xfrm>
              </p:grpSpPr>
              <p:grpSp>
                <p:nvGrpSpPr>
                  <p:cNvPr id="51" name="组合 96"/>
                  <p:cNvGrpSpPr/>
                  <p:nvPr/>
                </p:nvGrpSpPr>
                <p:grpSpPr>
                  <a:xfrm>
                    <a:off x="6381488" y="1011331"/>
                    <a:ext cx="929170" cy="514400"/>
                    <a:chOff x="5231546" y="398249"/>
                    <a:chExt cx="929170" cy="514400"/>
                  </a:xfrm>
                </p:grpSpPr>
                <p:pic>
                  <p:nvPicPr>
                    <p:cNvPr id="2097160" name="图片 111"/>
                    <p:cNvPicPr>
                      <a:picLocks/>
                    </p:cNvPicPr>
                    <p:nvPr/>
                  </p:nvPicPr>
                  <p:blipFill>
                    <a:blip r:embed="rId3" cstate="hqprint">
                      <a:extLst>
                        <a:ext uri="{28A0092B-C50C-407E-A947-70E740481C1C}">
                          <a14:useLocalDpi xmlns:a14="http://schemas.microsoft.com/office/drawing/2010/main"/>
                        </a:ext>
                      </a:extLst>
                    </a:blip>
                    <a:srcRect/>
                    <a:stretch>
                      <a:fillRect/>
                    </a:stretch>
                  </p:blipFill>
                  <p:spPr>
                    <a:xfrm>
                      <a:off x="5231546" y="398249"/>
                      <a:ext cx="351611" cy="514400"/>
                    </a:xfrm>
                    <a:prstGeom prst="rect">
                      <a:avLst/>
                    </a:prstGeom>
                  </p:spPr>
                </p:pic>
                <p:sp>
                  <p:nvSpPr>
                    <p:cNvPr id="1048598" name="文本框 112"/>
                    <p:cNvSpPr txBox="1"/>
                    <p:nvPr/>
                  </p:nvSpPr>
                  <p:spPr>
                    <a:xfrm>
                      <a:off x="5565681" y="533491"/>
                      <a:ext cx="595035" cy="338554"/>
                    </a:xfrm>
                    <a:prstGeom prst="rect">
                      <a:avLst/>
                    </a:prstGeom>
                    <a:noFill/>
                  </p:spPr>
                  <p:txBody>
                    <a:bodyPr wrap="none" rtlCol="0">
                      <a:spAutoFit/>
                    </a:bodyPr>
                    <a:lstStyle/>
                    <a:p>
                      <a:pPr algn="ctr"/>
                      <a:r>
                        <a:rPr lang="zh-CN" altLang="en-US" sz="800" dirty="0">
                          <a:latin typeface="微软雅黑" panose="020B0503020204020204" pitchFamily="34" charset="-122"/>
                          <a:ea typeface="微软雅黑" panose="020B0503020204020204" pitchFamily="34" charset="-122"/>
                        </a:rPr>
                        <a:t>王德成 </a:t>
                      </a:r>
                      <a:endParaRPr lang="en-US" altLang="zh-CN" sz="800" dirty="0">
                        <a:latin typeface="微软雅黑" panose="020B0503020204020204" pitchFamily="34" charset="-122"/>
                        <a:ea typeface="微软雅黑" panose="020B0503020204020204" pitchFamily="34" charset="-122"/>
                      </a:endParaRPr>
                    </a:p>
                    <a:p>
                      <a:pPr algn="ctr"/>
                      <a:r>
                        <a:rPr lang="zh-CN" altLang="en-US" sz="800" dirty="0">
                          <a:latin typeface="微软雅黑" panose="020B0503020204020204" pitchFamily="34" charset="-122"/>
                          <a:ea typeface="微软雅黑" panose="020B0503020204020204" pitchFamily="34" charset="-122"/>
                        </a:rPr>
                        <a:t>潍柴动力</a:t>
                      </a:r>
                    </a:p>
                  </p:txBody>
                </p:sp>
              </p:grpSp>
              <p:grpSp>
                <p:nvGrpSpPr>
                  <p:cNvPr id="52" name="组合 97"/>
                  <p:cNvGrpSpPr/>
                  <p:nvPr/>
                </p:nvGrpSpPr>
                <p:grpSpPr>
                  <a:xfrm>
                    <a:off x="6810468" y="1477901"/>
                    <a:ext cx="934395" cy="461648"/>
                    <a:chOff x="5235518" y="1074378"/>
                    <a:chExt cx="934395" cy="461648"/>
                  </a:xfrm>
                </p:grpSpPr>
                <p:pic>
                  <p:nvPicPr>
                    <p:cNvPr id="2097161" name="Picture 26"/>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a:fillRect/>
                    </a:stretch>
                  </p:blipFill>
                  <p:spPr bwMode="auto">
                    <a:xfrm>
                      <a:off x="5235518" y="1074378"/>
                      <a:ext cx="351190" cy="461648"/>
                    </a:xfrm>
                    <a:prstGeom prst="rect">
                      <a:avLst/>
                    </a:prstGeom>
                    <a:noFill/>
                  </p:spPr>
                </p:pic>
                <p:sp>
                  <p:nvSpPr>
                    <p:cNvPr id="1048599" name="文本框 110"/>
                    <p:cNvSpPr txBox="1"/>
                    <p:nvPr/>
                  </p:nvSpPr>
                  <p:spPr>
                    <a:xfrm>
                      <a:off x="5574878" y="1181547"/>
                      <a:ext cx="595035" cy="338554"/>
                    </a:xfrm>
                    <a:prstGeom prst="rect">
                      <a:avLst/>
                    </a:prstGeom>
                    <a:noFill/>
                  </p:spPr>
                  <p:txBody>
                    <a:bodyPr wrap="squar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于惠</a:t>
                      </a:r>
                      <a:endParaRPr lang="en-US" altLang="zh-CN" dirty="0"/>
                    </a:p>
                    <a:p>
                      <a:pPr algn="ctr"/>
                      <a:r>
                        <a:rPr lang="zh-CN" altLang="en-US" dirty="0"/>
                        <a:t>潍柴动力</a:t>
                      </a:r>
                      <a:endParaRPr lang="en-US" altLang="zh-CN" dirty="0"/>
                    </a:p>
                  </p:txBody>
                </p:sp>
              </p:grpSp>
              <p:grpSp>
                <p:nvGrpSpPr>
                  <p:cNvPr id="53" name="组合 98"/>
                  <p:cNvGrpSpPr/>
                  <p:nvPr/>
                </p:nvGrpSpPr>
                <p:grpSpPr>
                  <a:xfrm>
                    <a:off x="5515347" y="2032408"/>
                    <a:ext cx="2632079" cy="499903"/>
                    <a:chOff x="5197932" y="1612332"/>
                    <a:chExt cx="2632079" cy="550037"/>
                  </a:xfrm>
                </p:grpSpPr>
                <p:pic>
                  <p:nvPicPr>
                    <p:cNvPr id="2097162" name="图片 104"/>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928601" y="1612332"/>
                      <a:ext cx="392294" cy="540000"/>
                    </a:xfrm>
                    <a:prstGeom prst="rect">
                      <a:avLst/>
                    </a:prstGeom>
                  </p:spPr>
                </p:pic>
                <p:pic>
                  <p:nvPicPr>
                    <p:cNvPr id="2097163" name="图片 105"/>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197932" y="1617521"/>
                      <a:ext cx="362280" cy="540000"/>
                    </a:xfrm>
                    <a:prstGeom prst="rect">
                      <a:avLst/>
                    </a:prstGeom>
                  </p:spPr>
                </p:pic>
                <p:sp>
                  <p:nvSpPr>
                    <p:cNvPr id="1048600" name="文本框 106"/>
                    <p:cNvSpPr txBox="1"/>
                    <p:nvPr/>
                  </p:nvSpPr>
                  <p:spPr>
                    <a:xfrm>
                      <a:off x="7234976" y="1818037"/>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刘建勇</a:t>
                      </a:r>
                      <a:endParaRPr lang="en-US" altLang="zh-CN" dirty="0"/>
                    </a:p>
                    <a:p>
                      <a:pPr algn="ctr"/>
                      <a:r>
                        <a:rPr lang="zh-CN" altLang="en-US" dirty="0"/>
                        <a:t>上海汽检</a:t>
                      </a:r>
                    </a:p>
                  </p:txBody>
                </p:sp>
                <p:sp>
                  <p:nvSpPr>
                    <p:cNvPr id="1048601" name="文本框 107"/>
                    <p:cNvSpPr txBox="1"/>
                    <p:nvPr/>
                  </p:nvSpPr>
                  <p:spPr>
                    <a:xfrm>
                      <a:off x="5469038" y="1819327"/>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陆宪忠</a:t>
                      </a:r>
                      <a:endParaRPr lang="en-US" altLang="zh-CN" dirty="0"/>
                    </a:p>
                    <a:p>
                      <a:pPr algn="ctr"/>
                      <a:r>
                        <a:rPr lang="zh-CN" altLang="en-US" dirty="0"/>
                        <a:t>济南汽检</a:t>
                      </a:r>
                    </a:p>
                  </p:txBody>
                </p:sp>
                <p:sp>
                  <p:nvSpPr>
                    <p:cNvPr id="1048602" name="文本框 108"/>
                    <p:cNvSpPr txBox="1"/>
                    <p:nvPr/>
                  </p:nvSpPr>
                  <p:spPr>
                    <a:xfrm>
                      <a:off x="6352868" y="1823815"/>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温任林</a:t>
                      </a:r>
                      <a:endParaRPr lang="en-US" altLang="zh-CN" dirty="0"/>
                    </a:p>
                    <a:p>
                      <a:pPr algn="ctr"/>
                      <a:r>
                        <a:rPr lang="zh-CN" altLang="en-US" dirty="0"/>
                        <a:t>威孚力达</a:t>
                      </a:r>
                    </a:p>
                  </p:txBody>
                </p:sp>
              </p:grpSp>
              <p:cxnSp>
                <p:nvCxnSpPr>
                  <p:cNvPr id="3145729" name="直接连接符 99"/>
                  <p:cNvCxnSpPr>
                    <a:cxnSpLocks/>
                    <a:stCxn id="2097161" idx="1"/>
                  </p:cNvCxnSpPr>
                  <p:nvPr/>
                </p:nvCxnSpPr>
                <p:spPr>
                  <a:xfrm flipH="1">
                    <a:off x="6549540" y="1708725"/>
                    <a:ext cx="260928" cy="1859"/>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3145730" name="直接连接符 100"/>
                  <p:cNvCxnSpPr>
                    <a:cxnSpLocks/>
                  </p:cNvCxnSpPr>
                  <p:nvPr/>
                </p:nvCxnSpPr>
                <p:spPr>
                  <a:xfrm flipV="1">
                    <a:off x="5720906" y="1958232"/>
                    <a:ext cx="1740329" cy="11640"/>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3145731" name="直接连接符 101"/>
                  <p:cNvCxnSpPr>
                    <a:cxnSpLocks/>
                  </p:cNvCxnSpPr>
                  <p:nvPr/>
                </p:nvCxnSpPr>
                <p:spPr>
                  <a:xfrm flipV="1">
                    <a:off x="5725331" y="1969872"/>
                    <a:ext cx="0" cy="57070"/>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3145732" name="直接连接符 102"/>
                  <p:cNvCxnSpPr>
                    <a:cxnSpLocks/>
                  </p:cNvCxnSpPr>
                  <p:nvPr/>
                </p:nvCxnSpPr>
                <p:spPr>
                  <a:xfrm flipV="1">
                    <a:off x="7456844" y="1958232"/>
                    <a:ext cx="0" cy="84640"/>
                  </a:xfrm>
                  <a:prstGeom prst="line">
                    <a:avLst/>
                  </a:prstGeom>
                  <a:ln w="19050"/>
                </p:spPr>
                <p:style>
                  <a:lnRef idx="1">
                    <a:schemeClr val="accent5"/>
                  </a:lnRef>
                  <a:fillRef idx="0">
                    <a:schemeClr val="accent5"/>
                  </a:fillRef>
                  <a:effectRef idx="0">
                    <a:schemeClr val="accent5"/>
                  </a:effectRef>
                  <a:fontRef idx="minor">
                    <a:schemeClr val="tx1"/>
                  </a:fontRef>
                </p:style>
              </p:cxnSp>
              <p:pic>
                <p:nvPicPr>
                  <p:cNvPr id="2097164" name="图片 103"/>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6357806" y="2042746"/>
                    <a:ext cx="379094" cy="490781"/>
                  </a:xfrm>
                  <a:prstGeom prst="rect">
                    <a:avLst/>
                  </a:prstGeom>
                </p:spPr>
              </p:pic>
            </p:grpSp>
          </p:grpSp>
        </p:grpSp>
        <p:grpSp>
          <p:nvGrpSpPr>
            <p:cNvPr id="54" name="组合 20"/>
            <p:cNvGrpSpPr/>
            <p:nvPr/>
          </p:nvGrpSpPr>
          <p:grpSpPr>
            <a:xfrm>
              <a:off x="4911661" y="2103811"/>
              <a:ext cx="4141632" cy="3021537"/>
              <a:chOff x="883071" y="1684594"/>
              <a:chExt cx="4219543" cy="3247562"/>
            </a:xfrm>
          </p:grpSpPr>
          <p:grpSp>
            <p:nvGrpSpPr>
              <p:cNvPr id="55" name="组合 22"/>
              <p:cNvGrpSpPr/>
              <p:nvPr/>
            </p:nvGrpSpPr>
            <p:grpSpPr>
              <a:xfrm>
                <a:off x="988305" y="3278816"/>
                <a:ext cx="4114309" cy="828801"/>
                <a:chOff x="988305" y="3326442"/>
                <a:chExt cx="4114309" cy="828801"/>
              </a:xfrm>
            </p:grpSpPr>
            <p:pic>
              <p:nvPicPr>
                <p:cNvPr id="2097165" name="图片 74"/>
                <p:cNvPicPr>
                  <a:picLocks noChangeAspect="1"/>
                </p:cNvPicPr>
                <p:nvPr/>
              </p:nvPicPr>
              <p:blipFill>
                <a:blip r:embed="rId8" cstate="hqprint">
                  <a:extLst>
                    <a:ext uri="{28A0092B-C50C-407E-A947-70E740481C1C}">
                      <a14:useLocalDpi xmlns:a14="http://schemas.microsoft.com/office/drawing/2010/main"/>
                    </a:ext>
                  </a:extLst>
                </a:blip>
                <a:srcRect/>
                <a:stretch>
                  <a:fillRect/>
                </a:stretch>
              </p:blipFill>
              <p:spPr>
                <a:xfrm>
                  <a:off x="2536131" y="3326442"/>
                  <a:ext cx="375447" cy="540000"/>
                </a:xfrm>
                <a:prstGeom prst="rect">
                  <a:avLst/>
                </a:prstGeom>
              </p:spPr>
            </p:pic>
            <p:sp>
              <p:nvSpPr>
                <p:cNvPr id="1048603" name="文本框 75"/>
                <p:cNvSpPr txBox="1"/>
                <p:nvPr/>
              </p:nvSpPr>
              <p:spPr>
                <a:xfrm>
                  <a:off x="2407654" y="3816689"/>
                  <a:ext cx="615436" cy="338554"/>
                </a:xfrm>
                <a:prstGeom prst="rect">
                  <a:avLst/>
                </a:prstGeom>
                <a:noFill/>
              </p:spPr>
              <p:txBody>
                <a:bodyPr wrap="none" rtlCol="0">
                  <a:spAutoFit/>
                </a:bodyPr>
                <a:lstStyle>
                  <a:defPPr>
                    <a:defRPr lang="zh-CN"/>
                  </a:defPPr>
                  <a:lvl1pPr algn="ctr">
                    <a:defRPr sz="800">
                      <a:latin typeface="微软雅黑" panose="020B0503020204020204" pitchFamily="34" charset="-122"/>
                      <a:ea typeface="微软雅黑" panose="020B0503020204020204" pitchFamily="34" charset="-122"/>
                    </a:defRPr>
                  </a:lvl1pPr>
                </a:lstStyle>
                <a:p>
                  <a:r>
                    <a:rPr lang="zh-CN" altLang="en-US" dirty="0"/>
                    <a:t>梅红成</a:t>
                  </a:r>
                  <a:endParaRPr lang="en-US" altLang="zh-CN" dirty="0"/>
                </a:p>
                <a:p>
                  <a:r>
                    <a:rPr lang="zh-CN" altLang="en-US" dirty="0"/>
                    <a:t>正扬科技</a:t>
                  </a:r>
                </a:p>
              </p:txBody>
            </p:sp>
            <p:pic>
              <p:nvPicPr>
                <p:cNvPr id="2097166" name="Picture 20"/>
                <p:cNvPicPr>
                  <a:picLocks noChangeAspect="1" noChangeArrowheads="1"/>
                </p:cNvPicPr>
                <p:nvPr/>
              </p:nvPicPr>
              <p:blipFill>
                <a:blip r:embed="rId9"/>
                <a:srcRect/>
                <a:stretch>
                  <a:fillRect/>
                </a:stretch>
              </p:blipFill>
              <p:spPr bwMode="auto">
                <a:xfrm>
                  <a:off x="1081860" y="3326442"/>
                  <a:ext cx="358994" cy="540000"/>
                </a:xfrm>
                <a:prstGeom prst="rect">
                  <a:avLst/>
                </a:prstGeom>
                <a:noFill/>
              </p:spPr>
            </p:pic>
            <p:pic>
              <p:nvPicPr>
                <p:cNvPr id="2097167" name="Picture 22"/>
                <p:cNvPicPr>
                  <a:picLocks noChangeAspect="1" noChangeArrowheads="1"/>
                </p:cNvPicPr>
                <p:nvPr/>
              </p:nvPicPr>
              <p:blipFill>
                <a:blip r:embed="rId10"/>
                <a:srcRect/>
                <a:stretch>
                  <a:fillRect/>
                </a:stretch>
              </p:blipFill>
              <p:spPr bwMode="auto">
                <a:xfrm>
                  <a:off x="3526543" y="3326442"/>
                  <a:ext cx="434117" cy="540000"/>
                </a:xfrm>
                <a:prstGeom prst="rect">
                  <a:avLst/>
                </a:prstGeom>
                <a:noFill/>
              </p:spPr>
            </p:pic>
            <p:sp>
              <p:nvSpPr>
                <p:cNvPr id="1048604" name="文本框 78"/>
                <p:cNvSpPr txBox="1"/>
                <p:nvPr/>
              </p:nvSpPr>
              <p:spPr>
                <a:xfrm>
                  <a:off x="988305" y="3816689"/>
                  <a:ext cx="492443"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关荣</a:t>
                  </a:r>
                  <a:endParaRPr lang="en-US" altLang="zh-CN" dirty="0"/>
                </a:p>
                <a:p>
                  <a:pPr algn="ctr"/>
                  <a:r>
                    <a:rPr lang="zh-CN" altLang="en-US" dirty="0"/>
                    <a:t>康明斯</a:t>
                  </a:r>
                </a:p>
              </p:txBody>
            </p:sp>
            <p:sp>
              <p:nvSpPr>
                <p:cNvPr id="1048605" name="文本框 79"/>
                <p:cNvSpPr txBox="1"/>
                <p:nvPr/>
              </p:nvSpPr>
              <p:spPr>
                <a:xfrm>
                  <a:off x="3445616" y="3816689"/>
                  <a:ext cx="595035" cy="338554"/>
                </a:xfrm>
                <a:prstGeom prst="rect">
                  <a:avLst/>
                </a:prstGeom>
                <a:noFill/>
              </p:spPr>
              <p:txBody>
                <a:bodyPr wrap="none" rtlCol="0">
                  <a:spAutoFit/>
                </a:bodyPr>
                <a:lstStyle>
                  <a:defPPr>
                    <a:defRPr lang="zh-CN"/>
                  </a:defPPr>
                  <a:lvl1pPr algn="ctr">
                    <a:defRPr sz="800">
                      <a:latin typeface="微软雅黑" panose="020B0503020204020204" pitchFamily="34" charset="-122"/>
                      <a:ea typeface="微软雅黑" panose="020B0503020204020204" pitchFamily="34" charset="-122"/>
                    </a:defRPr>
                  </a:lvl1pPr>
                </a:lstStyle>
                <a:p>
                  <a:r>
                    <a:rPr lang="zh-CN" altLang="en-US" dirty="0"/>
                    <a:t>康见见</a:t>
                  </a:r>
                  <a:endParaRPr lang="en-US" altLang="zh-CN" dirty="0"/>
                </a:p>
                <a:p>
                  <a:r>
                    <a:rPr lang="zh-CN" altLang="en-US" dirty="0"/>
                    <a:t>招商车研</a:t>
                  </a:r>
                </a:p>
              </p:txBody>
            </p:sp>
            <p:pic>
              <p:nvPicPr>
                <p:cNvPr id="2097168" name="图片 80"/>
                <p:cNvPicPr>
                  <a:picLocks noChangeAspect="1"/>
                </p:cNvPicPr>
                <p:nvPr/>
              </p:nvPicPr>
              <p:blipFill>
                <a:blip r:embed="rId11" cstate="hqprint">
                  <a:extLst>
                    <a:ext uri="{28A0092B-C50C-407E-A947-70E740481C1C}">
                      <a14:useLocalDpi xmlns:a14="http://schemas.microsoft.com/office/drawing/2010/main"/>
                    </a:ext>
                  </a:extLst>
                </a:blip>
                <a:srcRect/>
                <a:stretch>
                  <a:fillRect/>
                </a:stretch>
              </p:blipFill>
              <p:spPr>
                <a:xfrm>
                  <a:off x="4564706" y="3326442"/>
                  <a:ext cx="411589" cy="540000"/>
                </a:xfrm>
                <a:prstGeom prst="rect">
                  <a:avLst/>
                </a:prstGeom>
              </p:spPr>
            </p:pic>
            <p:sp>
              <p:nvSpPr>
                <p:cNvPr id="1048606" name="文本框 81"/>
                <p:cNvSpPr txBox="1"/>
                <p:nvPr/>
              </p:nvSpPr>
              <p:spPr>
                <a:xfrm>
                  <a:off x="4404987" y="3816689"/>
                  <a:ext cx="697627"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孙玉亭</a:t>
                  </a:r>
                  <a:endParaRPr lang="en-US" altLang="zh-CN" dirty="0"/>
                </a:p>
                <a:p>
                  <a:pPr algn="ctr"/>
                  <a:r>
                    <a:rPr lang="zh-CN" altLang="en-US" dirty="0"/>
                    <a:t>山东省标院</a:t>
                  </a:r>
                </a:p>
              </p:txBody>
            </p:sp>
            <p:sp>
              <p:nvSpPr>
                <p:cNvPr id="1048607" name="文本框 82"/>
                <p:cNvSpPr txBox="1"/>
                <p:nvPr/>
              </p:nvSpPr>
              <p:spPr>
                <a:xfrm>
                  <a:off x="1321692" y="3816689"/>
                  <a:ext cx="800219"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王裕鹏</a:t>
                  </a:r>
                  <a:endParaRPr lang="en-US" altLang="zh-CN" dirty="0"/>
                </a:p>
                <a:p>
                  <a:pPr algn="ctr"/>
                  <a:r>
                    <a:rPr lang="zh-CN" altLang="en-US" dirty="0"/>
                    <a:t>潍柴动力科技</a:t>
                  </a:r>
                </a:p>
              </p:txBody>
            </p:sp>
            <p:pic>
              <p:nvPicPr>
                <p:cNvPr id="2097169" name="Picture 18"/>
                <p:cNvPicPr>
                  <a:picLocks noChangeAspect="1" noChangeArrowheads="1"/>
                </p:cNvPicPr>
                <p:nvPr/>
              </p:nvPicPr>
              <p:blipFill>
                <a:blip r:embed="rId12"/>
                <a:srcRect/>
                <a:stretch>
                  <a:fillRect/>
                </a:stretch>
              </p:blipFill>
              <p:spPr bwMode="auto">
                <a:xfrm>
                  <a:off x="3025507" y="3326442"/>
                  <a:ext cx="387107" cy="540000"/>
                </a:xfrm>
                <a:prstGeom prst="rect">
                  <a:avLst/>
                </a:prstGeom>
                <a:noFill/>
              </p:spPr>
            </p:pic>
            <p:pic>
              <p:nvPicPr>
                <p:cNvPr id="2097170" name="图片 84"/>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1554783" y="3326442"/>
                  <a:ext cx="372313" cy="540000"/>
                </a:xfrm>
                <a:prstGeom prst="rect">
                  <a:avLst/>
                </a:prstGeom>
              </p:spPr>
            </p:pic>
            <p:pic>
              <p:nvPicPr>
                <p:cNvPr id="2097171" name="图片 85"/>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2041024" y="3326442"/>
                  <a:ext cx="381178" cy="540000"/>
                </a:xfrm>
                <a:prstGeom prst="rect">
                  <a:avLst/>
                </a:prstGeom>
              </p:spPr>
            </p:pic>
            <p:pic>
              <p:nvPicPr>
                <p:cNvPr id="2097172" name="图片 86"/>
                <p:cNvPicPr>
                  <a:picLocks noChangeAspect="1"/>
                </p:cNvPicPr>
                <p:nvPr/>
              </p:nvPicPr>
              <p:blipFill>
                <a:blip r:embed="rId15" cstate="hqprint">
                  <a:extLst>
                    <a:ext uri="{28A0092B-C50C-407E-A947-70E740481C1C}">
                      <a14:useLocalDpi xmlns:a14="http://schemas.microsoft.com/office/drawing/2010/main"/>
                    </a:ext>
                  </a:extLst>
                </a:blip>
                <a:stretch>
                  <a:fillRect/>
                </a:stretch>
              </p:blipFill>
              <p:spPr>
                <a:xfrm>
                  <a:off x="4074589" y="3326442"/>
                  <a:ext cx="376189" cy="540000"/>
                </a:xfrm>
                <a:prstGeom prst="rect">
                  <a:avLst/>
                </a:prstGeom>
              </p:spPr>
            </p:pic>
            <p:sp>
              <p:nvSpPr>
                <p:cNvPr id="1048608" name="文本框 87"/>
                <p:cNvSpPr txBox="1"/>
                <p:nvPr/>
              </p:nvSpPr>
              <p:spPr>
                <a:xfrm>
                  <a:off x="3955500" y="3816689"/>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周洋</a:t>
                  </a:r>
                  <a:endParaRPr lang="en-US" altLang="zh-CN" dirty="0"/>
                </a:p>
                <a:p>
                  <a:pPr algn="ctr"/>
                  <a:r>
                    <a:rPr lang="zh-CN" altLang="en-US" dirty="0"/>
                    <a:t>首凯高科</a:t>
                  </a:r>
                </a:p>
              </p:txBody>
            </p:sp>
            <p:sp>
              <p:nvSpPr>
                <p:cNvPr id="1048609" name="文本框 88"/>
                <p:cNvSpPr txBox="1"/>
                <p:nvPr/>
              </p:nvSpPr>
              <p:spPr>
                <a:xfrm>
                  <a:off x="1946783" y="3816689"/>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范岚岚</a:t>
                  </a:r>
                  <a:endParaRPr lang="en-US" altLang="zh-CN" dirty="0"/>
                </a:p>
                <a:p>
                  <a:pPr algn="ctr"/>
                  <a:r>
                    <a:rPr lang="zh-CN" altLang="en-US" dirty="0"/>
                    <a:t>中国重汽</a:t>
                  </a:r>
                </a:p>
              </p:txBody>
            </p:sp>
            <p:sp>
              <p:nvSpPr>
                <p:cNvPr id="1048610" name="文本框 89"/>
                <p:cNvSpPr txBox="1"/>
                <p:nvPr/>
              </p:nvSpPr>
              <p:spPr>
                <a:xfrm>
                  <a:off x="2872523" y="3816689"/>
                  <a:ext cx="697627"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胡广双</a:t>
                  </a:r>
                  <a:endParaRPr lang="en-US" altLang="zh-CN" dirty="0"/>
                </a:p>
                <a:p>
                  <a:pPr algn="ctr"/>
                  <a:r>
                    <a:rPr lang="zh-CN" altLang="en-US" dirty="0"/>
                    <a:t>平原滤清器</a:t>
                  </a:r>
                  <a:endParaRPr lang="en-US" altLang="zh-CN" dirty="0"/>
                </a:p>
              </p:txBody>
            </p:sp>
          </p:grpSp>
          <p:grpSp>
            <p:nvGrpSpPr>
              <p:cNvPr id="56" name="组合 23"/>
              <p:cNvGrpSpPr/>
              <p:nvPr/>
            </p:nvGrpSpPr>
            <p:grpSpPr>
              <a:xfrm>
                <a:off x="953171" y="1684594"/>
                <a:ext cx="4114940" cy="843220"/>
                <a:chOff x="953171" y="1675069"/>
                <a:chExt cx="4114940" cy="843220"/>
              </a:xfrm>
            </p:grpSpPr>
            <p:pic>
              <p:nvPicPr>
                <p:cNvPr id="2097173" name="图片 58"/>
                <p:cNvPicPr>
                  <a:picLocks noChangeAspect="1"/>
                </p:cNvPicPr>
                <p:nvPr/>
              </p:nvPicPr>
              <p:blipFill>
                <a:blip r:embed="rId16" cstate="hqprint">
                  <a:extLst>
                    <a:ext uri="{28A0092B-C50C-407E-A947-70E740481C1C}">
                      <a14:useLocalDpi xmlns:a14="http://schemas.microsoft.com/office/drawing/2010/main"/>
                    </a:ext>
                  </a:extLst>
                </a:blip>
                <a:srcRect/>
                <a:stretch>
                  <a:fillRect/>
                </a:stretch>
              </p:blipFill>
              <p:spPr>
                <a:xfrm>
                  <a:off x="3566571" y="1675069"/>
                  <a:ext cx="378137" cy="540000"/>
                </a:xfrm>
                <a:prstGeom prst="rect">
                  <a:avLst/>
                </a:prstGeom>
              </p:spPr>
            </p:pic>
            <p:pic>
              <p:nvPicPr>
                <p:cNvPr id="2097174" name="图片 59"/>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a:off x="3085068" y="1675069"/>
                  <a:ext cx="366325" cy="540000"/>
                </a:xfrm>
                <a:prstGeom prst="rect">
                  <a:avLst/>
                </a:prstGeom>
              </p:spPr>
            </p:pic>
            <p:sp>
              <p:nvSpPr>
                <p:cNvPr id="1048611" name="文本框 60"/>
                <p:cNvSpPr txBox="1"/>
                <p:nvPr/>
              </p:nvSpPr>
              <p:spPr>
                <a:xfrm>
                  <a:off x="3466690" y="2158609"/>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郭洪辉</a:t>
                  </a:r>
                  <a:endParaRPr lang="en-US" altLang="zh-CN" dirty="0"/>
                </a:p>
                <a:p>
                  <a:pPr algn="ctr"/>
                  <a:r>
                    <a:rPr lang="zh-CN" altLang="en-US" dirty="0"/>
                    <a:t>北汽福田</a:t>
                  </a:r>
                </a:p>
              </p:txBody>
            </p:sp>
            <p:sp>
              <p:nvSpPr>
                <p:cNvPr id="1048612" name="文本框 61"/>
                <p:cNvSpPr txBox="1"/>
                <p:nvPr/>
              </p:nvSpPr>
              <p:spPr>
                <a:xfrm>
                  <a:off x="2984505" y="2158609"/>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段耀龙</a:t>
                  </a:r>
                  <a:endParaRPr lang="en-US" altLang="zh-CN" dirty="0"/>
                </a:p>
                <a:p>
                  <a:pPr algn="ctr"/>
                  <a:r>
                    <a:rPr lang="zh-CN" altLang="en-US" dirty="0"/>
                    <a:t>雪龙集团</a:t>
                  </a:r>
                </a:p>
              </p:txBody>
            </p:sp>
            <p:pic>
              <p:nvPicPr>
                <p:cNvPr id="2097175" name="图片 62"/>
                <p:cNvPicPr>
                  <a:picLocks noChangeAspect="1"/>
                </p:cNvPicPr>
                <p:nvPr/>
              </p:nvPicPr>
              <p:blipFill>
                <a:blip r:embed="rId18" cstate="hqprint">
                  <a:extLst>
                    <a:ext uri="{28A0092B-C50C-407E-A947-70E740481C1C}">
                      <a14:useLocalDpi xmlns:a14="http://schemas.microsoft.com/office/drawing/2010/main"/>
                    </a:ext>
                  </a:extLst>
                </a:blip>
                <a:stretch>
                  <a:fillRect/>
                </a:stretch>
              </p:blipFill>
              <p:spPr>
                <a:xfrm>
                  <a:off x="1064679" y="1675069"/>
                  <a:ext cx="410733" cy="540000"/>
                </a:xfrm>
                <a:prstGeom prst="rect">
                  <a:avLst/>
                </a:prstGeom>
              </p:spPr>
            </p:pic>
            <p:sp>
              <p:nvSpPr>
                <p:cNvPr id="1048613" name="文本框 63"/>
                <p:cNvSpPr txBox="1"/>
                <p:nvPr/>
              </p:nvSpPr>
              <p:spPr>
                <a:xfrm>
                  <a:off x="953171" y="2154409"/>
                  <a:ext cx="606230" cy="363880"/>
                </a:xfrm>
                <a:prstGeom prst="rect">
                  <a:avLst/>
                </a:prstGeom>
                <a:noFill/>
              </p:spPr>
              <p:txBody>
                <a:bodyPr wrap="none" rtlCol="0">
                  <a:spAutoFit/>
                </a:bodyPr>
                <a:lstStyle>
                  <a:defPPr>
                    <a:defRPr lang="zh-CN"/>
                  </a:defPPr>
                  <a:lvl1pPr algn="ctr">
                    <a:defRPr sz="800">
                      <a:latin typeface="微软雅黑" panose="020B0503020204020204" pitchFamily="34" charset="-122"/>
                      <a:ea typeface="微软雅黑" panose="020B0503020204020204" pitchFamily="34" charset="-122"/>
                    </a:defRPr>
                  </a:lvl1pPr>
                </a:lstStyle>
                <a:p>
                  <a:r>
                    <a:rPr lang="zh-CN" altLang="en-US" dirty="0"/>
                    <a:t>白书战</a:t>
                  </a:r>
                  <a:endParaRPr lang="en-US" altLang="zh-CN" dirty="0"/>
                </a:p>
                <a:p>
                  <a:r>
                    <a:rPr lang="zh-CN" altLang="en-US" dirty="0"/>
                    <a:t>山东大学</a:t>
                  </a:r>
                </a:p>
              </p:txBody>
            </p:sp>
            <p:sp>
              <p:nvSpPr>
                <p:cNvPr id="1048614" name="文本框 64"/>
                <p:cNvSpPr txBox="1"/>
                <p:nvPr/>
              </p:nvSpPr>
              <p:spPr>
                <a:xfrm>
                  <a:off x="4473076" y="2158609"/>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唐立峰</a:t>
                  </a:r>
                  <a:endParaRPr lang="en-US" altLang="zh-CN" dirty="0"/>
                </a:p>
                <a:p>
                  <a:pPr algn="ctr"/>
                  <a:r>
                    <a:rPr lang="zh-CN" altLang="en-US" dirty="0"/>
                    <a:t>无锡油泵</a:t>
                  </a:r>
                </a:p>
              </p:txBody>
            </p:sp>
            <p:sp>
              <p:nvSpPr>
                <p:cNvPr id="1048615" name="文本框 65"/>
                <p:cNvSpPr txBox="1"/>
                <p:nvPr/>
              </p:nvSpPr>
              <p:spPr>
                <a:xfrm>
                  <a:off x="3969671" y="2158609"/>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刘震涛</a:t>
                  </a:r>
                  <a:endParaRPr lang="en-US" altLang="zh-CN" dirty="0"/>
                </a:p>
                <a:p>
                  <a:pPr algn="ctr"/>
                  <a:r>
                    <a:rPr lang="zh-CN" altLang="en-US" dirty="0"/>
                    <a:t>浙江大学</a:t>
                  </a:r>
                </a:p>
              </p:txBody>
            </p:sp>
            <p:pic>
              <p:nvPicPr>
                <p:cNvPr id="2097176" name="Picture 8"/>
                <p:cNvPicPr>
                  <a:picLocks noChangeAspect="1" noChangeArrowheads="1"/>
                </p:cNvPicPr>
                <p:nvPr/>
              </p:nvPicPr>
              <p:blipFill>
                <a:blip r:embed="rId19"/>
                <a:srcRect/>
                <a:stretch>
                  <a:fillRect/>
                </a:stretch>
              </p:blipFill>
              <p:spPr bwMode="auto">
                <a:xfrm>
                  <a:off x="1590590" y="1675069"/>
                  <a:ext cx="389838" cy="540000"/>
                </a:xfrm>
                <a:prstGeom prst="rect">
                  <a:avLst/>
                </a:prstGeom>
                <a:noFill/>
              </p:spPr>
            </p:pic>
            <p:pic>
              <p:nvPicPr>
                <p:cNvPr id="2097177" name="Picture 24"/>
                <p:cNvPicPr>
                  <a:picLocks noChangeAspect="1" noChangeArrowheads="1"/>
                </p:cNvPicPr>
                <p:nvPr/>
              </p:nvPicPr>
              <p:blipFill>
                <a:blip r:embed="rId20"/>
                <a:srcRect/>
                <a:stretch>
                  <a:fillRect/>
                </a:stretch>
              </p:blipFill>
              <p:spPr bwMode="auto">
                <a:xfrm>
                  <a:off x="2095606" y="1675069"/>
                  <a:ext cx="358995" cy="540000"/>
                </a:xfrm>
                <a:prstGeom prst="rect">
                  <a:avLst/>
                </a:prstGeom>
                <a:noFill/>
              </p:spPr>
            </p:pic>
            <p:pic>
              <p:nvPicPr>
                <p:cNvPr id="2097178" name="图片 68"/>
                <p:cNvPicPr>
                  <a:picLocks noChangeAspect="1"/>
                </p:cNvPicPr>
                <p:nvPr/>
              </p:nvPicPr>
              <p:blipFill>
                <a:blip r:embed="rId21" cstate="hqprint">
                  <a:extLst>
                    <a:ext uri="{28A0092B-C50C-407E-A947-70E740481C1C}">
                      <a14:useLocalDpi xmlns:a14="http://schemas.microsoft.com/office/drawing/2010/main"/>
                    </a:ext>
                  </a:extLst>
                </a:blip>
                <a:stretch>
                  <a:fillRect/>
                </a:stretch>
              </p:blipFill>
              <p:spPr>
                <a:xfrm>
                  <a:off x="2569779" y="1675069"/>
                  <a:ext cx="400111" cy="540000"/>
                </a:xfrm>
                <a:prstGeom prst="rect">
                  <a:avLst/>
                </a:prstGeom>
              </p:spPr>
            </p:pic>
            <p:pic>
              <p:nvPicPr>
                <p:cNvPr id="2097179" name="图片 69"/>
                <p:cNvPicPr>
                  <a:picLocks noChangeAspect="1"/>
                </p:cNvPicPr>
                <p:nvPr/>
              </p:nvPicPr>
              <p:blipFill>
                <a:blip r:embed="rId22" cstate="hqprint">
                  <a:extLst>
                    <a:ext uri="{28A0092B-C50C-407E-A947-70E740481C1C}">
                      <a14:useLocalDpi xmlns:a14="http://schemas.microsoft.com/office/drawing/2010/main"/>
                    </a:ext>
                  </a:extLst>
                </a:blip>
                <a:stretch>
                  <a:fillRect/>
                </a:stretch>
              </p:blipFill>
              <p:spPr>
                <a:xfrm>
                  <a:off x="4059886" y="1675069"/>
                  <a:ext cx="383251" cy="540000"/>
                </a:xfrm>
                <a:prstGeom prst="rect">
                  <a:avLst/>
                </a:prstGeom>
              </p:spPr>
            </p:pic>
            <p:sp>
              <p:nvSpPr>
                <p:cNvPr id="1048616" name="文本框 70"/>
                <p:cNvSpPr txBox="1"/>
                <p:nvPr/>
              </p:nvSpPr>
              <p:spPr>
                <a:xfrm>
                  <a:off x="2463908" y="2158609"/>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邓建林</a:t>
                  </a:r>
                  <a:endParaRPr lang="en-US" altLang="zh-CN" dirty="0"/>
                </a:p>
                <a:p>
                  <a:pPr algn="ctr"/>
                  <a:r>
                    <a:rPr lang="zh-CN" altLang="en-US" dirty="0"/>
                    <a:t>广西玉柴</a:t>
                  </a:r>
                </a:p>
              </p:txBody>
            </p:sp>
            <p:sp>
              <p:nvSpPr>
                <p:cNvPr id="1048617" name="文本框 71"/>
                <p:cNvSpPr txBox="1"/>
                <p:nvPr/>
              </p:nvSpPr>
              <p:spPr>
                <a:xfrm>
                  <a:off x="1980646" y="2158609"/>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陈翠翠</a:t>
                  </a:r>
                  <a:endParaRPr lang="en-US" altLang="zh-CN" dirty="0"/>
                </a:p>
                <a:p>
                  <a:pPr algn="ctr"/>
                  <a:r>
                    <a:rPr lang="zh-CN" altLang="en-US" dirty="0"/>
                    <a:t>潍柴动力</a:t>
                  </a:r>
                </a:p>
              </p:txBody>
            </p:sp>
            <p:pic>
              <p:nvPicPr>
                <p:cNvPr id="2097180" name="图片 72"/>
                <p:cNvPicPr>
                  <a:picLocks noChangeAspect="1"/>
                </p:cNvPicPr>
                <p:nvPr/>
              </p:nvPicPr>
              <p:blipFill>
                <a:blip r:embed="rId23" cstate="hqprint">
                  <a:extLst>
                    <a:ext uri="{28A0092B-C50C-407E-A947-70E740481C1C}">
                      <a14:useLocalDpi xmlns:a14="http://schemas.microsoft.com/office/drawing/2010/main"/>
                    </a:ext>
                  </a:extLst>
                </a:blip>
                <a:stretch>
                  <a:fillRect/>
                </a:stretch>
              </p:blipFill>
              <p:spPr>
                <a:xfrm>
                  <a:off x="4558316" y="1675069"/>
                  <a:ext cx="417461" cy="540000"/>
                </a:xfrm>
                <a:prstGeom prst="rect">
                  <a:avLst/>
                </a:prstGeom>
              </p:spPr>
            </p:pic>
            <p:sp>
              <p:nvSpPr>
                <p:cNvPr id="1048618" name="文本框 73"/>
                <p:cNvSpPr txBox="1"/>
                <p:nvPr/>
              </p:nvSpPr>
              <p:spPr>
                <a:xfrm>
                  <a:off x="1580285" y="2158609"/>
                  <a:ext cx="389850"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张微</a:t>
                  </a:r>
                  <a:endParaRPr lang="en-US" altLang="zh-CN" dirty="0"/>
                </a:p>
                <a:p>
                  <a:pPr algn="ctr"/>
                  <a:r>
                    <a:rPr lang="zh-CN" altLang="en-US" dirty="0"/>
                    <a:t>洛拖</a:t>
                  </a:r>
                </a:p>
              </p:txBody>
            </p:sp>
          </p:grpSp>
          <p:grpSp>
            <p:nvGrpSpPr>
              <p:cNvPr id="57" name="组合 24"/>
              <p:cNvGrpSpPr/>
              <p:nvPr/>
            </p:nvGrpSpPr>
            <p:grpSpPr>
              <a:xfrm>
                <a:off x="951413" y="2469014"/>
                <a:ext cx="4065303" cy="863677"/>
                <a:chOff x="951413" y="2478539"/>
                <a:chExt cx="4065303" cy="863677"/>
              </a:xfrm>
            </p:grpSpPr>
            <p:pic>
              <p:nvPicPr>
                <p:cNvPr id="2097181" name="图片 42"/>
                <p:cNvPicPr>
                  <a:picLocks noChangeAspect="1"/>
                </p:cNvPicPr>
                <p:nvPr/>
              </p:nvPicPr>
              <p:blipFill>
                <a:blip r:embed="rId24" cstate="hqprint">
                  <a:extLst>
                    <a:ext uri="{28A0092B-C50C-407E-A947-70E740481C1C}">
                      <a14:useLocalDpi xmlns:a14="http://schemas.microsoft.com/office/drawing/2010/main"/>
                    </a:ext>
                  </a:extLst>
                </a:blip>
                <a:stretch>
                  <a:fillRect/>
                </a:stretch>
              </p:blipFill>
              <p:spPr>
                <a:xfrm>
                  <a:off x="4109059" y="2478539"/>
                  <a:ext cx="370630" cy="540000"/>
                </a:xfrm>
                <a:prstGeom prst="rect">
                  <a:avLst/>
                </a:prstGeom>
              </p:spPr>
            </p:pic>
            <p:sp>
              <p:nvSpPr>
                <p:cNvPr id="1048619" name="文本框 43"/>
                <p:cNvSpPr txBox="1"/>
                <p:nvPr/>
              </p:nvSpPr>
              <p:spPr>
                <a:xfrm>
                  <a:off x="4058181" y="2978337"/>
                  <a:ext cx="492443"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谭建伟</a:t>
                  </a:r>
                  <a:endParaRPr lang="en-US" altLang="zh-CN" dirty="0"/>
                </a:p>
                <a:p>
                  <a:pPr algn="ctr"/>
                  <a:r>
                    <a:rPr lang="zh-CN" altLang="en-US" dirty="0"/>
                    <a:t>北理工</a:t>
                  </a:r>
                </a:p>
              </p:txBody>
            </p:sp>
            <p:pic>
              <p:nvPicPr>
                <p:cNvPr id="2097182" name="Picture 12"/>
                <p:cNvPicPr>
                  <a:picLocks noChangeAspect="1" noChangeArrowheads="1"/>
                </p:cNvPicPr>
                <p:nvPr/>
              </p:nvPicPr>
              <p:blipFill>
                <a:blip r:embed="rId25"/>
                <a:srcRect/>
                <a:stretch>
                  <a:fillRect/>
                </a:stretch>
              </p:blipFill>
              <p:spPr bwMode="auto">
                <a:xfrm>
                  <a:off x="1542612" y="2478539"/>
                  <a:ext cx="393596" cy="541643"/>
                </a:xfrm>
                <a:prstGeom prst="rect">
                  <a:avLst/>
                </a:prstGeom>
                <a:noFill/>
              </p:spPr>
            </p:pic>
            <p:sp>
              <p:nvSpPr>
                <p:cNvPr id="1048620" name="文本框 45"/>
                <p:cNvSpPr txBox="1"/>
                <p:nvPr/>
              </p:nvSpPr>
              <p:spPr>
                <a:xfrm>
                  <a:off x="1447451" y="2978337"/>
                  <a:ext cx="614786" cy="363879"/>
                </a:xfrm>
                <a:prstGeom prst="rect">
                  <a:avLst/>
                </a:prstGeom>
                <a:noFill/>
              </p:spPr>
              <p:txBody>
                <a:bodyPr wrap="squar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钱正华</a:t>
                  </a:r>
                  <a:endParaRPr lang="en-US" altLang="zh-CN" dirty="0"/>
                </a:p>
                <a:p>
                  <a:pPr algn="ctr"/>
                  <a:r>
                    <a:rPr lang="zh-CN" altLang="en-US" dirty="0"/>
                    <a:t>亚星客车</a:t>
                  </a:r>
                  <a:endParaRPr lang="en-US" altLang="zh-CN" dirty="0"/>
                </a:p>
              </p:txBody>
            </p:sp>
            <p:pic>
              <p:nvPicPr>
                <p:cNvPr id="2097183" name="图片 46"/>
                <p:cNvPicPr>
                  <a:picLocks noChangeAspect="1"/>
                </p:cNvPicPr>
                <p:nvPr/>
              </p:nvPicPr>
              <p:blipFill>
                <a:blip r:embed="rId26" cstate="hqprint">
                  <a:extLst>
                    <a:ext uri="{28A0092B-C50C-407E-A947-70E740481C1C}">
                      <a14:useLocalDpi xmlns:a14="http://schemas.microsoft.com/office/drawing/2010/main"/>
                    </a:ext>
                  </a:extLst>
                </a:blip>
                <a:stretch>
                  <a:fillRect/>
                </a:stretch>
              </p:blipFill>
              <p:spPr>
                <a:xfrm>
                  <a:off x="4597150" y="2478539"/>
                  <a:ext cx="381178" cy="540000"/>
                </a:xfrm>
                <a:prstGeom prst="rect">
                  <a:avLst/>
                </a:prstGeom>
              </p:spPr>
            </p:pic>
            <p:pic>
              <p:nvPicPr>
                <p:cNvPr id="2097184" name="图片 47"/>
                <p:cNvPicPr>
                  <a:picLocks noChangeAspect="1"/>
                </p:cNvPicPr>
                <p:nvPr/>
              </p:nvPicPr>
              <p:blipFill>
                <a:blip r:embed="rId27" cstate="hqprint">
                  <a:extLst>
                    <a:ext uri="{28A0092B-C50C-407E-A947-70E740481C1C}">
                      <a14:useLocalDpi xmlns:a14="http://schemas.microsoft.com/office/drawing/2010/main"/>
                    </a:ext>
                  </a:extLst>
                </a:blip>
                <a:stretch>
                  <a:fillRect/>
                </a:stretch>
              </p:blipFill>
              <p:spPr>
                <a:xfrm>
                  <a:off x="3625001" y="2478539"/>
                  <a:ext cx="366598" cy="540000"/>
                </a:xfrm>
                <a:prstGeom prst="rect">
                  <a:avLst/>
                </a:prstGeom>
              </p:spPr>
            </p:pic>
            <p:sp>
              <p:nvSpPr>
                <p:cNvPr id="1048621" name="文本框 48"/>
                <p:cNvSpPr txBox="1"/>
                <p:nvPr/>
              </p:nvSpPr>
              <p:spPr>
                <a:xfrm>
                  <a:off x="3530695" y="2978337"/>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李艳琴</a:t>
                  </a:r>
                  <a:endParaRPr lang="en-US" altLang="zh-CN" dirty="0"/>
                </a:p>
                <a:p>
                  <a:pPr algn="ctr"/>
                  <a:r>
                    <a:rPr lang="zh-CN" altLang="en-US" dirty="0"/>
                    <a:t>山推工程</a:t>
                  </a:r>
                </a:p>
              </p:txBody>
            </p:sp>
            <p:sp>
              <p:nvSpPr>
                <p:cNvPr id="1048622" name="文本框 49"/>
                <p:cNvSpPr txBox="1"/>
                <p:nvPr/>
              </p:nvSpPr>
              <p:spPr>
                <a:xfrm>
                  <a:off x="4524273" y="2978337"/>
                  <a:ext cx="492443"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李洪萌</a:t>
                  </a:r>
                  <a:endParaRPr lang="en-US" altLang="zh-CN" dirty="0"/>
                </a:p>
                <a:p>
                  <a:pPr algn="ctr"/>
                  <a:r>
                    <a:rPr lang="zh-CN" altLang="en-US" dirty="0"/>
                    <a:t>北交大</a:t>
                  </a:r>
                </a:p>
              </p:txBody>
            </p:sp>
            <p:pic>
              <p:nvPicPr>
                <p:cNvPr id="2097185" name="Picture 14"/>
                <p:cNvPicPr>
                  <a:picLocks noChangeAspect="1" noChangeArrowheads="1"/>
                </p:cNvPicPr>
                <p:nvPr/>
              </p:nvPicPr>
              <p:blipFill>
                <a:blip r:embed="rId28"/>
                <a:srcRect/>
                <a:stretch>
                  <a:fillRect/>
                </a:stretch>
              </p:blipFill>
              <p:spPr bwMode="auto">
                <a:xfrm>
                  <a:off x="2563592" y="2478539"/>
                  <a:ext cx="415903" cy="540000"/>
                </a:xfrm>
                <a:prstGeom prst="rect">
                  <a:avLst/>
                </a:prstGeom>
                <a:noFill/>
              </p:spPr>
            </p:pic>
            <p:pic>
              <p:nvPicPr>
                <p:cNvPr id="2097186" name="图片 51"/>
                <p:cNvPicPr>
                  <a:picLocks noChangeAspect="1"/>
                </p:cNvPicPr>
                <p:nvPr/>
              </p:nvPicPr>
              <p:blipFill>
                <a:blip r:embed="rId29" cstate="hqprint">
                  <a:extLst>
                    <a:ext uri="{28A0092B-C50C-407E-A947-70E740481C1C}">
                      <a14:useLocalDpi xmlns:a14="http://schemas.microsoft.com/office/drawing/2010/main"/>
                    </a:ext>
                  </a:extLst>
                </a:blip>
                <a:srcRect/>
                <a:stretch>
                  <a:fillRect/>
                </a:stretch>
              </p:blipFill>
              <p:spPr>
                <a:xfrm>
                  <a:off x="1031301" y="2478539"/>
                  <a:ext cx="393851" cy="540000"/>
                </a:xfrm>
                <a:prstGeom prst="rect">
                  <a:avLst/>
                </a:prstGeom>
              </p:spPr>
            </p:pic>
            <p:pic>
              <p:nvPicPr>
                <p:cNvPr id="2097187" name="图片 52"/>
                <p:cNvPicPr>
                  <a:picLocks noChangeAspect="1"/>
                </p:cNvPicPr>
                <p:nvPr/>
              </p:nvPicPr>
              <p:blipFill>
                <a:blip r:embed="rId30" cstate="hqprint">
                  <a:extLst>
                    <a:ext uri="{28A0092B-C50C-407E-A947-70E740481C1C}">
                      <a14:useLocalDpi xmlns:a14="http://schemas.microsoft.com/office/drawing/2010/main"/>
                    </a:ext>
                  </a:extLst>
                </a:blip>
                <a:srcRect/>
                <a:stretch>
                  <a:fillRect/>
                </a:stretch>
              </p:blipFill>
              <p:spPr>
                <a:xfrm>
                  <a:off x="2053668" y="2478539"/>
                  <a:ext cx="392464" cy="540000"/>
                </a:xfrm>
                <a:prstGeom prst="rect">
                  <a:avLst/>
                </a:prstGeom>
              </p:spPr>
            </p:pic>
            <p:pic>
              <p:nvPicPr>
                <p:cNvPr id="2097188" name="图片 53"/>
                <p:cNvPicPr>
                  <a:picLocks noChangeAspect="1"/>
                </p:cNvPicPr>
                <p:nvPr/>
              </p:nvPicPr>
              <p:blipFill>
                <a:blip r:embed="rId31"/>
                <a:stretch>
                  <a:fillRect/>
                </a:stretch>
              </p:blipFill>
              <p:spPr>
                <a:xfrm>
                  <a:off x="3096955" y="2478539"/>
                  <a:ext cx="410586" cy="541642"/>
                </a:xfrm>
                <a:prstGeom prst="rect">
                  <a:avLst/>
                </a:prstGeom>
              </p:spPr>
            </p:pic>
            <p:sp>
              <p:nvSpPr>
                <p:cNvPr id="1048623" name="文本框 54"/>
                <p:cNvSpPr txBox="1"/>
                <p:nvPr/>
              </p:nvSpPr>
              <p:spPr>
                <a:xfrm>
                  <a:off x="3004776" y="2978337"/>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尹晓青</a:t>
                  </a:r>
                  <a:endParaRPr lang="en-US" altLang="zh-CN" dirty="0"/>
                </a:p>
                <a:p>
                  <a:pPr algn="ctr"/>
                  <a:r>
                    <a:rPr lang="zh-CN" altLang="en-US" dirty="0"/>
                    <a:t>潍柴重机</a:t>
                  </a:r>
                </a:p>
              </p:txBody>
            </p:sp>
            <p:sp>
              <p:nvSpPr>
                <p:cNvPr id="1048624" name="文本框 55"/>
                <p:cNvSpPr txBox="1"/>
                <p:nvPr/>
              </p:nvSpPr>
              <p:spPr>
                <a:xfrm>
                  <a:off x="951413" y="2978337"/>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孙军</a:t>
                  </a:r>
                  <a:endParaRPr lang="en-US" altLang="zh-CN" dirty="0"/>
                </a:p>
                <a:p>
                  <a:pPr algn="ctr"/>
                  <a:r>
                    <a:rPr lang="zh-CN" altLang="en-US" dirty="0"/>
                    <a:t>天润工业</a:t>
                  </a:r>
                </a:p>
              </p:txBody>
            </p:sp>
            <p:sp>
              <p:nvSpPr>
                <p:cNvPr id="1048625" name="文本框 56"/>
                <p:cNvSpPr txBox="1"/>
                <p:nvPr/>
              </p:nvSpPr>
              <p:spPr>
                <a:xfrm>
                  <a:off x="2387285" y="2978337"/>
                  <a:ext cx="723183" cy="338554"/>
                </a:xfrm>
                <a:prstGeom prst="rect">
                  <a:avLst/>
                </a:prstGeom>
                <a:noFill/>
              </p:spPr>
              <p:txBody>
                <a:bodyPr wrap="squar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杨志刚</a:t>
                  </a:r>
                  <a:endParaRPr lang="en-US" altLang="zh-CN" dirty="0"/>
                </a:p>
                <a:p>
                  <a:pPr algn="ctr"/>
                  <a:r>
                    <a:rPr lang="zh-CN" altLang="en-US" dirty="0"/>
                    <a:t>陕重汽</a:t>
                  </a:r>
                </a:p>
              </p:txBody>
            </p:sp>
            <p:sp>
              <p:nvSpPr>
                <p:cNvPr id="1048626" name="文本框 57"/>
                <p:cNvSpPr txBox="1"/>
                <p:nvPr/>
              </p:nvSpPr>
              <p:spPr>
                <a:xfrm>
                  <a:off x="1993724" y="2978337"/>
                  <a:ext cx="492443"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张顺</a:t>
                  </a:r>
                  <a:endParaRPr lang="en-US" altLang="zh-CN" dirty="0"/>
                </a:p>
                <a:p>
                  <a:pPr algn="ctr"/>
                  <a:r>
                    <a:rPr lang="zh-CN" altLang="en-US" dirty="0"/>
                    <a:t>天内所</a:t>
                  </a:r>
                  <a:endParaRPr lang="en-US" altLang="zh-CN" dirty="0"/>
                </a:p>
              </p:txBody>
            </p:sp>
          </p:grpSp>
          <p:grpSp>
            <p:nvGrpSpPr>
              <p:cNvPr id="58" name="组合 25"/>
              <p:cNvGrpSpPr/>
              <p:nvPr/>
            </p:nvGrpSpPr>
            <p:grpSpPr>
              <a:xfrm>
                <a:off x="883071" y="4081057"/>
                <a:ext cx="4211603" cy="851099"/>
                <a:chOff x="883071" y="4147736"/>
                <a:chExt cx="4211603" cy="851099"/>
              </a:xfrm>
            </p:grpSpPr>
            <p:pic>
              <p:nvPicPr>
                <p:cNvPr id="2097189" name="Picture 10"/>
                <p:cNvPicPr>
                  <a:picLocks noChangeAspect="1" noChangeArrowheads="1"/>
                </p:cNvPicPr>
                <p:nvPr/>
              </p:nvPicPr>
              <p:blipFill>
                <a:blip r:embed="rId32"/>
                <a:srcRect/>
                <a:stretch>
                  <a:fillRect/>
                </a:stretch>
              </p:blipFill>
              <p:spPr bwMode="auto">
                <a:xfrm>
                  <a:off x="1525958" y="4147736"/>
                  <a:ext cx="404148" cy="540000"/>
                </a:xfrm>
                <a:prstGeom prst="rect">
                  <a:avLst/>
                </a:prstGeom>
                <a:noFill/>
              </p:spPr>
            </p:pic>
            <p:sp>
              <p:nvSpPr>
                <p:cNvPr id="1048627" name="文本框 27"/>
                <p:cNvSpPr txBox="1"/>
                <p:nvPr/>
              </p:nvSpPr>
              <p:spPr>
                <a:xfrm>
                  <a:off x="1425113" y="4634955"/>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邓伟</a:t>
                  </a:r>
                  <a:endParaRPr lang="en-US" altLang="zh-CN" dirty="0"/>
                </a:p>
                <a:p>
                  <a:pPr algn="ctr"/>
                  <a:r>
                    <a:rPr lang="zh-CN" altLang="en-US" dirty="0"/>
                    <a:t>昆明理工</a:t>
                  </a:r>
                </a:p>
              </p:txBody>
            </p:sp>
            <p:sp>
              <p:nvSpPr>
                <p:cNvPr id="1048628" name="文本框 28"/>
                <p:cNvSpPr txBox="1"/>
                <p:nvPr/>
              </p:nvSpPr>
              <p:spPr>
                <a:xfrm>
                  <a:off x="2420258" y="4634955"/>
                  <a:ext cx="595035" cy="338554"/>
                </a:xfrm>
                <a:prstGeom prst="rect">
                  <a:avLst/>
                </a:prstGeom>
                <a:noFill/>
              </p:spPr>
              <p:txBody>
                <a:bodyPr wrap="none" rtlCol="0">
                  <a:spAutoFit/>
                </a:bodyPr>
                <a:lstStyle>
                  <a:defPPr>
                    <a:defRPr lang="zh-CN"/>
                  </a:defPPr>
                  <a:lvl1pPr algn="ctr">
                    <a:defRPr sz="800">
                      <a:latin typeface="微软雅黑" panose="020B0503020204020204" pitchFamily="34" charset="-122"/>
                      <a:ea typeface="微软雅黑" panose="020B0503020204020204" pitchFamily="34" charset="-122"/>
                    </a:defRPr>
                  </a:lvl1pPr>
                </a:lstStyle>
                <a:p>
                  <a:r>
                    <a:rPr lang="zh-CN" altLang="en-US" dirty="0"/>
                    <a:t>毛占鑫</a:t>
                  </a:r>
                  <a:endParaRPr lang="en-US" altLang="zh-CN" dirty="0"/>
                </a:p>
                <a:p>
                  <a:r>
                    <a:rPr lang="zh-CN" altLang="en-US" dirty="0"/>
                    <a:t>中国汽研</a:t>
                  </a:r>
                </a:p>
              </p:txBody>
            </p:sp>
            <p:sp>
              <p:nvSpPr>
                <p:cNvPr id="1048629" name="文本框 29"/>
                <p:cNvSpPr txBox="1"/>
                <p:nvPr/>
              </p:nvSpPr>
              <p:spPr>
                <a:xfrm>
                  <a:off x="1907449" y="4634955"/>
                  <a:ext cx="595035"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邹悟会</a:t>
                  </a:r>
                  <a:endParaRPr lang="en-US" altLang="zh-CN" dirty="0"/>
                </a:p>
                <a:p>
                  <a:pPr algn="ctr"/>
                  <a:r>
                    <a:rPr lang="zh-CN" altLang="en-US" dirty="0"/>
                    <a:t>中原内配</a:t>
                  </a:r>
                </a:p>
              </p:txBody>
            </p:sp>
            <p:sp>
              <p:nvSpPr>
                <p:cNvPr id="1048630" name="文本框 30"/>
                <p:cNvSpPr txBox="1"/>
                <p:nvPr/>
              </p:nvSpPr>
              <p:spPr>
                <a:xfrm>
                  <a:off x="883071" y="4634955"/>
                  <a:ext cx="696066" cy="363880"/>
                </a:xfrm>
                <a:prstGeom prst="rect">
                  <a:avLst/>
                </a:prstGeom>
                <a:noFill/>
              </p:spPr>
              <p:txBody>
                <a:bodyPr wrap="squar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郝佳胜</a:t>
                  </a:r>
                  <a:endParaRPr lang="en-US" altLang="zh-CN" dirty="0"/>
                </a:p>
                <a:p>
                  <a:pPr algn="ctr"/>
                  <a:r>
                    <a:rPr lang="zh-CN" altLang="en-US" dirty="0"/>
                    <a:t>宁波吉利</a:t>
                  </a:r>
                  <a:endParaRPr lang="en-US" altLang="zh-CN" dirty="0"/>
                </a:p>
              </p:txBody>
            </p:sp>
            <p:pic>
              <p:nvPicPr>
                <p:cNvPr id="2097190" name="Picture 2"/>
                <p:cNvPicPr>
                  <a:picLocks noChangeAspect="1" noChangeArrowheads="1"/>
                </p:cNvPicPr>
                <p:nvPr/>
              </p:nvPicPr>
              <p:blipFill>
                <a:blip r:embed="rId33"/>
                <a:srcRect/>
                <a:stretch>
                  <a:fillRect/>
                </a:stretch>
              </p:blipFill>
              <p:spPr bwMode="auto">
                <a:xfrm>
                  <a:off x="3596730" y="4147736"/>
                  <a:ext cx="376139" cy="540000"/>
                </a:xfrm>
                <a:prstGeom prst="rect">
                  <a:avLst/>
                </a:prstGeom>
                <a:noFill/>
              </p:spPr>
            </p:pic>
            <p:pic>
              <p:nvPicPr>
                <p:cNvPr id="2097191" name="Picture 6"/>
                <p:cNvPicPr>
                  <a:picLocks noChangeAspect="1" noChangeArrowheads="1"/>
                </p:cNvPicPr>
                <p:nvPr/>
              </p:nvPicPr>
              <p:blipFill>
                <a:blip r:embed="rId34"/>
                <a:srcRect/>
                <a:stretch>
                  <a:fillRect/>
                </a:stretch>
              </p:blipFill>
              <p:spPr bwMode="auto">
                <a:xfrm>
                  <a:off x="4081165" y="4147736"/>
                  <a:ext cx="385712" cy="540000"/>
                </a:xfrm>
                <a:prstGeom prst="rect">
                  <a:avLst/>
                </a:prstGeom>
                <a:noFill/>
              </p:spPr>
            </p:pic>
            <p:pic>
              <p:nvPicPr>
                <p:cNvPr id="2097192" name="Picture 16"/>
                <p:cNvPicPr>
                  <a:picLocks noChangeAspect="1" noChangeArrowheads="1"/>
                </p:cNvPicPr>
                <p:nvPr/>
              </p:nvPicPr>
              <p:blipFill rotWithShape="1">
                <a:blip r:embed="rId35" cstate="hqprint">
                  <a:extLst>
                    <a:ext uri="{28A0092B-C50C-407E-A947-70E740481C1C}">
                      <a14:useLocalDpi xmlns:a14="http://schemas.microsoft.com/office/drawing/2010/main"/>
                    </a:ext>
                  </a:extLst>
                </a:blip>
                <a:srcRect/>
                <a:stretch>
                  <a:fillRect/>
                </a:stretch>
              </p:blipFill>
              <p:spPr bwMode="auto">
                <a:xfrm>
                  <a:off x="2530461" y="4147736"/>
                  <a:ext cx="439398" cy="540000"/>
                </a:xfrm>
                <a:prstGeom prst="rect">
                  <a:avLst/>
                </a:prstGeom>
                <a:noFill/>
              </p:spPr>
            </p:pic>
            <p:pic>
              <p:nvPicPr>
                <p:cNvPr id="2097193" name="图片 34"/>
                <p:cNvPicPr>
                  <a:picLocks noChangeAspect="1"/>
                </p:cNvPicPr>
                <p:nvPr/>
              </p:nvPicPr>
              <p:blipFill>
                <a:blip r:embed="rId36" cstate="hqprint">
                  <a:extLst>
                    <a:ext uri="{28A0092B-C50C-407E-A947-70E740481C1C}">
                      <a14:useLocalDpi xmlns:a14="http://schemas.microsoft.com/office/drawing/2010/main"/>
                    </a:ext>
                  </a:extLst>
                </a:blip>
                <a:stretch>
                  <a:fillRect/>
                </a:stretch>
              </p:blipFill>
              <p:spPr>
                <a:xfrm>
                  <a:off x="1032822" y="4147736"/>
                  <a:ext cx="384840" cy="540000"/>
                </a:xfrm>
                <a:prstGeom prst="rect">
                  <a:avLst/>
                </a:prstGeom>
              </p:spPr>
            </p:pic>
            <p:pic>
              <p:nvPicPr>
                <p:cNvPr id="2097194" name="图片 35"/>
                <p:cNvPicPr>
                  <a:picLocks noChangeAspect="1"/>
                </p:cNvPicPr>
                <p:nvPr/>
              </p:nvPicPr>
              <p:blipFill>
                <a:blip r:embed="rId37" cstate="hqprint">
                  <a:extLst>
                    <a:ext uri="{28A0092B-C50C-407E-A947-70E740481C1C}">
                      <a14:useLocalDpi xmlns:a14="http://schemas.microsoft.com/office/drawing/2010/main"/>
                    </a:ext>
                  </a:extLst>
                </a:blip>
                <a:stretch>
                  <a:fillRect/>
                </a:stretch>
              </p:blipFill>
              <p:spPr>
                <a:xfrm>
                  <a:off x="2038402" y="4147736"/>
                  <a:ext cx="383763" cy="540000"/>
                </a:xfrm>
                <a:prstGeom prst="rect">
                  <a:avLst/>
                </a:prstGeom>
              </p:spPr>
            </p:pic>
            <p:pic>
              <p:nvPicPr>
                <p:cNvPr id="2097195" name="图片 36"/>
                <p:cNvPicPr>
                  <a:picLocks noChangeAspect="1"/>
                </p:cNvPicPr>
                <p:nvPr/>
              </p:nvPicPr>
              <p:blipFill>
                <a:blip r:embed="rId38" cstate="hqprint">
                  <a:extLst>
                    <a:ext uri="{28A0092B-C50C-407E-A947-70E740481C1C}">
                      <a14:useLocalDpi xmlns:a14="http://schemas.microsoft.com/office/drawing/2010/main"/>
                    </a:ext>
                  </a:extLst>
                </a:blip>
                <a:stretch>
                  <a:fillRect/>
                </a:stretch>
              </p:blipFill>
              <p:spPr>
                <a:xfrm>
                  <a:off x="3078155" y="4147736"/>
                  <a:ext cx="410279" cy="540000"/>
                </a:xfrm>
                <a:prstGeom prst="rect">
                  <a:avLst/>
                </a:prstGeom>
              </p:spPr>
            </p:pic>
            <p:pic>
              <p:nvPicPr>
                <p:cNvPr id="2097196" name="图片 37"/>
                <p:cNvPicPr>
                  <a:picLocks noChangeAspect="1"/>
                </p:cNvPicPr>
                <p:nvPr/>
              </p:nvPicPr>
              <p:blipFill>
                <a:blip r:embed="rId39"/>
                <a:stretch>
                  <a:fillRect/>
                </a:stretch>
              </p:blipFill>
              <p:spPr>
                <a:xfrm>
                  <a:off x="4575176" y="4147736"/>
                  <a:ext cx="414198" cy="540000"/>
                </a:xfrm>
                <a:prstGeom prst="rect">
                  <a:avLst/>
                </a:prstGeom>
              </p:spPr>
            </p:pic>
            <p:sp>
              <p:nvSpPr>
                <p:cNvPr id="1048631" name="文本框 38"/>
                <p:cNvSpPr txBox="1"/>
                <p:nvPr/>
              </p:nvSpPr>
              <p:spPr>
                <a:xfrm>
                  <a:off x="4499638" y="4634955"/>
                  <a:ext cx="595036"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冷峻</a:t>
                  </a:r>
                  <a:endParaRPr lang="en-US" altLang="zh-CN" dirty="0"/>
                </a:p>
                <a:p>
                  <a:pPr algn="ctr"/>
                  <a:r>
                    <a:rPr lang="zh-CN" altLang="en-US" dirty="0"/>
                    <a:t>潍柴雷沃</a:t>
                  </a:r>
                </a:p>
              </p:txBody>
            </p:sp>
            <p:sp>
              <p:nvSpPr>
                <p:cNvPr id="1048632" name="文本框 39"/>
                <p:cNvSpPr txBox="1"/>
                <p:nvPr/>
              </p:nvSpPr>
              <p:spPr>
                <a:xfrm>
                  <a:off x="3910630" y="4634955"/>
                  <a:ext cx="697627" cy="338554"/>
                </a:xfrm>
                <a:prstGeom prst="rect">
                  <a:avLst/>
                </a:prstGeom>
                <a:noFill/>
              </p:spPr>
              <p:txBody>
                <a:bodyPr wrap="none" rtlCol="0">
                  <a:spAutoFit/>
                </a:bodyPr>
                <a:lstStyle>
                  <a:defPPr>
                    <a:defRPr lang="zh-CN"/>
                  </a:defPPr>
                  <a:lvl1pPr algn="ctr">
                    <a:defRPr sz="800">
                      <a:latin typeface="微软雅黑" panose="020B0503020204020204" pitchFamily="34" charset="-122"/>
                      <a:ea typeface="微软雅黑" panose="020B0503020204020204" pitchFamily="34" charset="-122"/>
                    </a:defRPr>
                  </a:lvl1pPr>
                </a:lstStyle>
                <a:p>
                  <a:r>
                    <a:rPr lang="zh-CN" altLang="en-US" dirty="0"/>
                    <a:t>李智</a:t>
                  </a:r>
                  <a:endParaRPr lang="en-US" altLang="zh-CN" dirty="0"/>
                </a:p>
                <a:p>
                  <a:r>
                    <a:rPr lang="zh-CN" altLang="en-US" dirty="0"/>
                    <a:t>冶金研究院</a:t>
                  </a:r>
                  <a:endParaRPr lang="en-US" altLang="zh-CN" dirty="0"/>
                </a:p>
              </p:txBody>
            </p:sp>
            <p:sp>
              <p:nvSpPr>
                <p:cNvPr id="1048633" name="文本框 40"/>
                <p:cNvSpPr txBox="1"/>
                <p:nvPr/>
              </p:nvSpPr>
              <p:spPr>
                <a:xfrm>
                  <a:off x="3459504" y="4634955"/>
                  <a:ext cx="595035" cy="338554"/>
                </a:xfrm>
                <a:prstGeom prst="rect">
                  <a:avLst/>
                </a:prstGeom>
                <a:noFill/>
              </p:spPr>
              <p:txBody>
                <a:bodyPr wrap="none" rtlCol="0">
                  <a:spAutoFit/>
                </a:bodyPr>
                <a:lstStyle>
                  <a:defPPr>
                    <a:defRPr lang="zh-CN"/>
                  </a:defPPr>
                  <a:lvl1pPr algn="ctr">
                    <a:defRPr sz="800">
                      <a:latin typeface="微软雅黑" panose="020B0503020204020204" pitchFamily="34" charset="-122"/>
                      <a:ea typeface="微软雅黑" panose="020B0503020204020204" pitchFamily="34" charset="-122"/>
                    </a:defRPr>
                  </a:lvl1pPr>
                </a:lstStyle>
                <a:p>
                  <a:r>
                    <a:rPr lang="zh-CN" altLang="en-US" dirty="0"/>
                    <a:t>肖宇</a:t>
                  </a:r>
                  <a:endParaRPr lang="en-US" altLang="zh-CN" dirty="0"/>
                </a:p>
                <a:p>
                  <a:r>
                    <a:rPr lang="zh-CN" altLang="en-US" dirty="0"/>
                    <a:t>中机检测</a:t>
                  </a:r>
                </a:p>
              </p:txBody>
            </p:sp>
            <p:sp>
              <p:nvSpPr>
                <p:cNvPr id="1048634" name="文本框 41"/>
                <p:cNvSpPr txBox="1"/>
                <p:nvPr/>
              </p:nvSpPr>
              <p:spPr>
                <a:xfrm>
                  <a:off x="2904170" y="4634955"/>
                  <a:ext cx="697627" cy="338554"/>
                </a:xfrm>
                <a:prstGeom prst="rect">
                  <a:avLst/>
                </a:prstGeom>
                <a:noFill/>
              </p:spPr>
              <p:txBody>
                <a:bodyPr wrap="none" rtlCol="0">
                  <a:spAutoFit/>
                </a:bodyPr>
                <a:lstStyle>
                  <a:defPPr>
                    <a:defRPr lang="zh-CN"/>
                  </a:defPPr>
                  <a:lvl1pPr>
                    <a:defRPr sz="800">
                      <a:latin typeface="微软雅黑" panose="020B0503020204020204" pitchFamily="34" charset="-122"/>
                      <a:ea typeface="微软雅黑" panose="020B0503020204020204" pitchFamily="34" charset="-122"/>
                    </a:defRPr>
                  </a:lvl1pPr>
                </a:lstStyle>
                <a:p>
                  <a:pPr algn="ctr"/>
                  <a:r>
                    <a:rPr lang="zh-CN" altLang="en-US" dirty="0"/>
                    <a:t>靳华田</a:t>
                  </a:r>
                  <a:endParaRPr lang="en-US" altLang="zh-CN" dirty="0"/>
                </a:p>
                <a:p>
                  <a:pPr algn="ctr"/>
                  <a:r>
                    <a:rPr lang="zh-CN" altLang="en-US" dirty="0"/>
                    <a:t>上海新动力</a:t>
                  </a:r>
                </a:p>
              </p:txBody>
            </p:sp>
          </p:grpSp>
        </p:grpSp>
      </p:grpSp>
      <p:sp>
        <p:nvSpPr>
          <p:cNvPr id="1048635" name="矩形 209"/>
          <p:cNvSpPr/>
          <p:nvPr/>
        </p:nvSpPr>
        <p:spPr>
          <a:xfrm>
            <a:off x="228824" y="1491245"/>
            <a:ext cx="3967243" cy="3017521"/>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名称：全国内燃机标准化技术委员会内燃机可靠性分技术委员会</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85750"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委员数量：</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37</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名</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85750" indent="-285750">
              <a:lnSpc>
                <a:spcPct val="130000"/>
              </a:lnSpc>
              <a:spcBef>
                <a:spcPts val="0"/>
              </a:spcBef>
              <a:spcAft>
                <a:spcPts val="0"/>
              </a:spcAft>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主任委员：</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名</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30000"/>
              </a:lnSpc>
              <a:spcBef>
                <a:spcPts val="0"/>
              </a:spcBef>
              <a:spcAft>
                <a:spcPts val="0"/>
              </a:spcAft>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副主任委员：</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3</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名</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30000"/>
              </a:lnSpc>
              <a:spcBef>
                <a:spcPts val="0"/>
              </a:spcBef>
              <a:spcAft>
                <a:spcPts val="0"/>
              </a:spcAft>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秘书长：</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 1</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名</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85750"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秘书处：潍柴动力股份有限公司</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85750"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工作范围：内燃机可靠性（包含整机可靠性、系统可靠性、零部件可靠性）等领域国家标准和行业标准的制修订工作</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636" name="圆角矩形 2"/>
          <p:cNvSpPr/>
          <p:nvPr/>
        </p:nvSpPr>
        <p:spPr>
          <a:xfrm>
            <a:off x="196850" y="514350"/>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1</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分标委组织架构和队伍建设</a:t>
            </a:r>
          </a:p>
        </p:txBody>
      </p:sp>
      <p:sp>
        <p:nvSpPr>
          <p:cNvPr id="1048637" name="文本框 2"/>
          <p:cNvSpPr txBox="1"/>
          <p:nvPr/>
        </p:nvSpPr>
        <p:spPr>
          <a:xfrm>
            <a:off x="262573" y="931246"/>
            <a:ext cx="8684577" cy="497839"/>
          </a:xfrm>
          <a:prstGeom prst="rect">
            <a:avLst/>
          </a:prstGeom>
          <a:noFill/>
        </p:spPr>
        <p:txBody>
          <a:bodyPr wrap="square" rtlCol="0" anchor="t">
            <a:spAutoFit/>
          </a:bodyPr>
          <a:lstStyle/>
          <a:p>
            <a:pPr marL="285750" indent="-285750">
              <a:lnSpc>
                <a:spcPct val="20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委员构成情况</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圆角矩形 13"/>
          <p:cNvSpPr/>
          <p:nvPr/>
        </p:nvSpPr>
        <p:spPr>
          <a:xfrm>
            <a:off x="196850" y="514350"/>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1</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分标委组织架构和队伍建设</a:t>
            </a:r>
          </a:p>
        </p:txBody>
      </p:sp>
      <p:sp>
        <p:nvSpPr>
          <p:cNvPr id="1048641" name="文本框 64"/>
          <p:cNvSpPr txBox="1"/>
          <p:nvPr/>
        </p:nvSpPr>
        <p:spPr>
          <a:xfrm>
            <a:off x="266699" y="1096645"/>
            <a:ext cx="8696325" cy="377411"/>
          </a:xfrm>
          <a:prstGeom prst="rect">
            <a:avLst/>
          </a:prstGeom>
          <a:noFill/>
        </p:spPr>
        <p:txBody>
          <a:bodyPr wrap="square" rtlCol="0" anchor="t">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ea"/>
              </a:rPr>
              <a:t>秘书处工作能力</a:t>
            </a:r>
          </a:p>
        </p:txBody>
      </p:sp>
      <p:sp>
        <p:nvSpPr>
          <p:cNvPr id="1048642" name="文本框 65"/>
          <p:cNvSpPr txBox="1"/>
          <p:nvPr/>
        </p:nvSpPr>
        <p:spPr>
          <a:xfrm>
            <a:off x="266699" y="1515703"/>
            <a:ext cx="8372476" cy="1005840"/>
          </a:xfrm>
          <a:prstGeom prst="rect">
            <a:avLst/>
          </a:prstGeom>
          <a:noFill/>
        </p:spPr>
        <p:txBody>
          <a:bodyPr wrap="square" rtlCol="0" anchor="t">
            <a:spAutoFit/>
          </a:bodyPr>
          <a:lstStyle/>
          <a:p>
            <a:pPr marL="285750"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秘书处负责处理分技术委员会的日常工作，</a:t>
            </a:r>
            <a:r>
              <a:rPr lang="zh-CN" altLang="en-US" dirty="0">
                <a:latin typeface="微软雅黑" panose="020B0503020204020204" pitchFamily="34" charset="-122"/>
                <a:ea typeface="微软雅黑" panose="020B0503020204020204" pitchFamily="34" charset="-122"/>
                <a:sym typeface="+mn-ea"/>
              </a:rPr>
              <a:t>面向和服务于各委员单位，发扬“团结奋斗求实创新”的精神，努力为我国内燃机可靠性事业的发展做出贡献。</a:t>
            </a:r>
            <a:endParaRPr lang="en-US" altLang="zh-CN" dirty="0">
              <a:latin typeface="微软雅黑" panose="020B0503020204020204" pitchFamily="34" charset="-122"/>
              <a:ea typeface="微软雅黑" panose="020B0503020204020204" pitchFamily="34" charset="-122"/>
              <a:sym typeface="+mn-ea"/>
            </a:endParaRPr>
          </a:p>
          <a:p>
            <a:pPr marL="285750"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开展不少于</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10</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次的专项培训</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学习标准化相关知识、工作流程等培训，提升秘书处工作能力。</a:t>
            </a:r>
          </a:p>
        </p:txBody>
      </p:sp>
      <p:pic>
        <p:nvPicPr>
          <p:cNvPr id="2097197" name="图片 3"/>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4466590" y="3160153"/>
            <a:ext cx="2059756" cy="1456267"/>
          </a:xfrm>
          <a:prstGeom prst="rect">
            <a:avLst/>
          </a:prstGeom>
          <a:ln>
            <a:solidFill>
              <a:schemeClr val="tx1"/>
            </a:solidFill>
          </a:ln>
        </p:spPr>
      </p:pic>
      <p:pic>
        <p:nvPicPr>
          <p:cNvPr id="2097198" name="图片 5"/>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6682944" y="3160154"/>
            <a:ext cx="2202442" cy="1462616"/>
          </a:xfrm>
          <a:prstGeom prst="rect">
            <a:avLst/>
          </a:prstGeom>
          <a:ln>
            <a:solidFill>
              <a:schemeClr val="tx1"/>
            </a:solidFill>
          </a:ln>
        </p:spPr>
      </p:pic>
      <p:pic>
        <p:nvPicPr>
          <p:cNvPr id="2097199" name="图片 32"/>
          <p:cNvPicPr>
            <a:picLocks noChangeAspect="1"/>
          </p:cNvPicPr>
          <p:nvPr/>
        </p:nvPicPr>
        <p:blipFill>
          <a:blip r:embed="rId5"/>
          <a:stretch>
            <a:fillRect/>
          </a:stretch>
        </p:blipFill>
        <p:spPr>
          <a:xfrm>
            <a:off x="196850" y="3153774"/>
            <a:ext cx="2175320" cy="1468996"/>
          </a:xfrm>
          <a:prstGeom prst="rect">
            <a:avLst/>
          </a:prstGeom>
        </p:spPr>
      </p:pic>
      <p:sp>
        <p:nvSpPr>
          <p:cNvPr id="1048643" name="矩形 7"/>
          <p:cNvSpPr/>
          <p:nvPr/>
        </p:nvSpPr>
        <p:spPr>
          <a:xfrm>
            <a:off x="2411339" y="3160154"/>
            <a:ext cx="1898653" cy="1468996"/>
          </a:xfrm>
          <a:prstGeom prst="rect">
            <a:avLst/>
          </a:prstGeom>
          <a:blipFill rotWithShape="1">
            <a:blip r:embed="rId6" cstate="hqprint">
              <a:extLst>
                <a:ext uri="{28A0092B-C50C-407E-A947-70E740481C1C}">
                  <a14:useLocalDpi xmlns:a14="http://schemas.microsoft.com/office/drawing/2010/main"/>
                </a:ext>
              </a:extLst>
            </a:blip>
            <a:srcRect/>
            <a:stretch>
              <a:fillRect/>
            </a:stretch>
          </a:blip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7" name="文本框 1"/>
          <p:cNvSpPr txBox="1"/>
          <p:nvPr/>
        </p:nvSpPr>
        <p:spPr>
          <a:xfrm>
            <a:off x="263130" y="1116439"/>
            <a:ext cx="8282973" cy="307777"/>
          </a:xfrm>
          <a:prstGeom prst="rect">
            <a:avLst/>
          </a:prstGeom>
          <a:noFill/>
        </p:spPr>
        <p:txBody>
          <a:bodyPr wrap="square">
            <a:spAutoFit/>
          </a:bodyPr>
          <a:lstStyle/>
          <a:p>
            <a:pPr marL="342900" indent="-342900">
              <a:buFont typeface="Wingdings" panose="05000000000000000000" pitchFamily="2" charset="2"/>
              <a:buChar char="n"/>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规划</a:t>
            </a: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内燃机可靠性标准体系建设指南</a:t>
            </a: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dirty="0"/>
          </a:p>
        </p:txBody>
      </p:sp>
      <p:sp>
        <p:nvSpPr>
          <p:cNvPr id="1048648" name="圆角矩形 7"/>
          <p:cNvSpPr/>
          <p:nvPr/>
        </p:nvSpPr>
        <p:spPr>
          <a:xfrm>
            <a:off x="186054" y="550768"/>
            <a:ext cx="7224395"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800" b="1" dirty="0">
                <a:solidFill>
                  <a:schemeClr val="tx1"/>
                </a:solidFill>
                <a:latin typeface="微软雅黑" panose="020B0503020204020204" pitchFamily="34" charset="-122"/>
                <a:ea typeface="微软雅黑" panose="020B0503020204020204" pitchFamily="34" charset="-122"/>
                <a:sym typeface="+mn-ea"/>
              </a:rPr>
              <a:t>2</a:t>
            </a:r>
            <a:r>
              <a:rPr lang="zh-CN" altLang="en-US" sz="1800" b="1" dirty="0">
                <a:solidFill>
                  <a:schemeClr val="tx1"/>
                </a:solidFill>
                <a:latin typeface="微软雅黑" panose="020B0503020204020204" pitchFamily="34" charset="-122"/>
                <a:ea typeface="微软雅黑" panose="020B0503020204020204" pitchFamily="34" charset="-122"/>
                <a:sym typeface="+mn-ea"/>
              </a:rPr>
              <a:t>、  内燃机可靠性标准体系规划</a:t>
            </a:r>
          </a:p>
        </p:txBody>
      </p:sp>
      <p:sp>
        <p:nvSpPr>
          <p:cNvPr id="1048649" name="文本框 4"/>
          <p:cNvSpPr txBox="1"/>
          <p:nvPr/>
        </p:nvSpPr>
        <p:spPr>
          <a:xfrm>
            <a:off x="282597" y="1357502"/>
            <a:ext cx="8244038" cy="700576"/>
          </a:xfrm>
          <a:prstGeom prst="rect">
            <a:avLst/>
          </a:prstGeom>
          <a:noFill/>
        </p:spPr>
        <p:txBody>
          <a:bodyPr wrap="square">
            <a:spAutoFit/>
          </a:bodyPr>
          <a:lstStyle/>
          <a:p>
            <a:pPr marL="285750" indent="-285750" fontAlgn="auto">
              <a:lnSpc>
                <a:spcPct val="150000"/>
              </a:lnSpc>
              <a:buFont typeface="Wingdings" panose="05000000000000000000" charset="0"/>
              <a:buChar char="Ø"/>
            </a:pP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内燃机可靠性标准体系建设指南</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，共包括可靠性基础、可靠性分析、可靠性设计、可靠性建模、可靠性分配、可靠性验证、可靠性验收、可靠性健康管理等</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8</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个大类、</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14</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个小类。</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aphicFrame>
        <p:nvGraphicFramePr>
          <p:cNvPr id="4194306" name="表格 3"/>
          <p:cNvGraphicFramePr>
            <a:graphicFrameLocks noGrp="1"/>
          </p:cNvGraphicFramePr>
          <p:nvPr/>
        </p:nvGraphicFramePr>
        <p:xfrm>
          <a:off x="282597" y="2169994"/>
          <a:ext cx="4053385" cy="2757608"/>
        </p:xfrm>
        <a:graphic>
          <a:graphicData uri="http://schemas.openxmlformats.org/drawingml/2006/table">
            <a:tbl>
              <a:tblPr>
                <a:tableStyleId>{BDBED569-4797-4DF1-A0F4-6AAB3CD982D8}</a:tableStyleId>
              </a:tblPr>
              <a:tblGrid>
                <a:gridCol w="793794">
                  <a:extLst>
                    <a:ext uri="{9D8B030D-6E8A-4147-A177-3AD203B41FA5}">
                      <a16:colId xmlns:a16="http://schemas.microsoft.com/office/drawing/2014/main" val="20000"/>
                    </a:ext>
                  </a:extLst>
                </a:gridCol>
                <a:gridCol w="1310194">
                  <a:extLst>
                    <a:ext uri="{9D8B030D-6E8A-4147-A177-3AD203B41FA5}">
                      <a16:colId xmlns:a16="http://schemas.microsoft.com/office/drawing/2014/main" val="20001"/>
                    </a:ext>
                  </a:extLst>
                </a:gridCol>
                <a:gridCol w="1949397">
                  <a:extLst>
                    <a:ext uri="{9D8B030D-6E8A-4147-A177-3AD203B41FA5}">
                      <a16:colId xmlns:a16="http://schemas.microsoft.com/office/drawing/2014/main" val="20002"/>
                    </a:ext>
                  </a:extLst>
                </a:gridCol>
              </a:tblGrid>
              <a:tr h="173800">
                <a:tc>
                  <a:txBody>
                    <a:bodyPr/>
                    <a:lstStyle/>
                    <a:p>
                      <a:pPr algn="ctr" rtl="0" fontAlgn="ctr">
                        <a:buNone/>
                      </a:pPr>
                      <a:r>
                        <a:rPr lang="zh-CN" altLang="en-US" sz="1000" b="1" i="0" u="none" strike="noStrike" dirty="0">
                          <a:solidFill>
                            <a:srgbClr val="000000"/>
                          </a:solidFill>
                          <a:effectLst/>
                          <a:latin typeface="微软雅黑" panose="020B0503020204020204" pitchFamily="34" charset="-122"/>
                          <a:ea typeface="微软雅黑" panose="020B0503020204020204" pitchFamily="34" charset="-122"/>
                        </a:rPr>
                        <a:t>大类</a:t>
                      </a:r>
                    </a:p>
                  </a:txBody>
                  <a:tcPr marL="2585" marR="2585" marT="2585" marB="0" anchor="ctr">
                    <a:solidFill>
                      <a:srgbClr val="DAE3F3"/>
                    </a:solidFill>
                  </a:tcPr>
                </a:tc>
                <a:tc>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小类</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solidFill>
                      <a:srgbClr val="DAE3F3"/>
                    </a:solidFill>
                  </a:tcPr>
                </a:tc>
                <a:tc>
                  <a:txBody>
                    <a:bodyPr/>
                    <a:lstStyle/>
                    <a:p>
                      <a:pPr algn="ctr" rtl="0" fontAlgn="ctr">
                        <a:buNone/>
                      </a:pPr>
                      <a:r>
                        <a:rPr lang="zh-CN" altLang="en-US" sz="1000" b="1" i="0" u="none" strike="noStrike" dirty="0">
                          <a:solidFill>
                            <a:srgbClr val="000000"/>
                          </a:solidFill>
                          <a:effectLst/>
                          <a:latin typeface="微软雅黑" panose="020B0503020204020204" pitchFamily="34" charset="-122"/>
                          <a:ea typeface="微软雅黑" panose="020B0503020204020204" pitchFamily="34" charset="-122"/>
                        </a:rPr>
                        <a:t>定义</a:t>
                      </a:r>
                    </a:p>
                  </a:txBody>
                  <a:tcPr marL="2585" marR="2585" marT="2585" marB="0" anchor="ctr">
                    <a:solidFill>
                      <a:srgbClr val="DAE3F3"/>
                    </a:solidFill>
                  </a:tcPr>
                </a:tc>
                <a:extLst>
                  <a:ext uri="{0D108BD9-81ED-4DB2-BD59-A6C34878D82A}">
                    <a16:rowId xmlns:a16="http://schemas.microsoft.com/office/drawing/2014/main" val="10000"/>
                  </a:ext>
                </a:extLst>
              </a:tr>
              <a:tr h="173800">
                <a:tc rowSpan="4">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可靠性基础</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可靠性术语</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rowSpan="4">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与内燃机可靠性相关的术语和定义、符号、故障等通用性的标准，帮助理解可靠性概念，为其他各标准的制定提供支撑。</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extLst>
                  <a:ext uri="{0D108BD9-81ED-4DB2-BD59-A6C34878D82A}">
                    <a16:rowId xmlns:a16="http://schemas.microsoft.com/office/drawing/2014/main" val="10001"/>
                  </a:ext>
                </a:extLst>
              </a:tr>
              <a:tr h="173800">
                <a:tc vMerge="1">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与内燃机可靠性相关的术语和定义、符号、故障等通用性的标准，帮助理解可靠性概念，为其他各标准的制定提供支撑。</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可靠性参数要求</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可靠性参数要求</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2"/>
                  </a:ext>
                </a:extLst>
              </a:tr>
              <a:tr h="173800">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可靠性参数要求</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ctr" rtl="0" fontAlgn="ctr">
                        <a:buNone/>
                      </a:pPr>
                      <a:r>
                        <a:rPr lang="zh-CN" altLang="en-US" sz="1000" u="none" strike="noStrike">
                          <a:effectLst/>
                          <a:latin typeface="微软雅黑" panose="020B0503020204020204" pitchFamily="34" charset="-122"/>
                          <a:ea typeface="微软雅黑" panose="020B0503020204020204" pitchFamily="34" charset="-122"/>
                        </a:rPr>
                        <a:t>故障模式定义</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vMerge="1">
                  <a:txBody>
                    <a:bodyPr/>
                    <a:lstStyle/>
                    <a:p>
                      <a:pPr algn="ctr" rtl="0" fontAlgn="ctr">
                        <a:buNone/>
                      </a:pPr>
                      <a:r>
                        <a:rPr lang="zh-CN" altLang="en-US" sz="1000" u="none" strike="noStrike">
                          <a:effectLst/>
                          <a:latin typeface="微软雅黑" panose="020B0503020204020204" pitchFamily="34" charset="-122"/>
                          <a:ea typeface="微软雅黑" panose="020B0503020204020204" pitchFamily="34" charset="-122"/>
                        </a:rPr>
                        <a:t>故障模式定义</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3"/>
                  </a:ext>
                </a:extLst>
              </a:tr>
              <a:tr h="173800">
                <a:tc vMerge="1">
                  <a:txBody>
                    <a:bodyPr/>
                    <a:lstStyle/>
                    <a:p>
                      <a:pPr algn="ctr" rtl="0" fontAlgn="ctr">
                        <a:buNone/>
                      </a:pPr>
                      <a:r>
                        <a:rPr lang="zh-CN" altLang="en-US" sz="1000" u="none" strike="noStrike">
                          <a:effectLst/>
                          <a:latin typeface="微软雅黑" panose="020B0503020204020204" pitchFamily="34" charset="-122"/>
                          <a:ea typeface="微软雅黑" panose="020B0503020204020204" pitchFamily="34" charset="-122"/>
                        </a:rPr>
                        <a:t>故障模式定义</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可靠性大纲</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可靠性大纲</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4"/>
                  </a:ext>
                </a:extLst>
              </a:tr>
              <a:tr h="173800">
                <a:tc rowSpan="2">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可靠性分析</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可靠性数据分析</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rowSpan="2">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内燃机可靠性相关指标、失效数据、载荷谱、试验结果等分析方法的一系列标准，为可靠性设计 、建模分配等提供数据基础。</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extLst>
                  <a:ext uri="{0D108BD9-81ED-4DB2-BD59-A6C34878D82A}">
                    <a16:rowId xmlns:a16="http://schemas.microsoft.com/office/drawing/2014/main" val="10005"/>
                  </a:ext>
                </a:extLst>
              </a:tr>
              <a:tr h="512703">
                <a:tc vMerge="1">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内燃机可靠性相关指标、失效数据、载荷谱、试验结果等分析方法的一系列标准，为可靠性设计 、建模分配等提供数据基础。</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可靠性载荷谱分析</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可靠性载荷谱分析</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6"/>
                  </a:ext>
                </a:extLst>
              </a:tr>
              <a:tr h="173800">
                <a:tc rowSpan="3">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可靠性设计</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a:txBody>
                    <a:bodyPr/>
                    <a:lstStyle/>
                    <a:p>
                      <a:pPr algn="ctr" rtl="0" fontAlgn="ctr">
                        <a:buNone/>
                      </a:pPr>
                      <a:r>
                        <a:rPr lang="zh-CN" altLang="en-US" sz="1000" u="none" strike="noStrike">
                          <a:effectLst/>
                          <a:latin typeface="微软雅黑" panose="020B0503020204020204" pitchFamily="34" charset="-122"/>
                          <a:ea typeface="微软雅黑" panose="020B0503020204020204" pitchFamily="34" charset="-122"/>
                        </a:rPr>
                        <a:t>可靠性仿真方法</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rowSpan="3">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为在设计阶段使用先进设计方法规避内燃机潜在风险，制定的一系列设计评审要求、准则、系统设计</a:t>
                      </a:r>
                      <a:r>
                        <a:rPr lang="en-US" altLang="zh-CN" sz="1000" u="none" strike="noStrike" dirty="0">
                          <a:effectLst/>
                          <a:latin typeface="微软雅黑" panose="020B0503020204020204" pitchFamily="34" charset="-122"/>
                          <a:ea typeface="微软雅黑" panose="020B0503020204020204" pitchFamily="34" charset="-122"/>
                        </a:rPr>
                        <a:t>/</a:t>
                      </a:r>
                      <a:r>
                        <a:rPr lang="zh-CN" altLang="en-US" sz="1000" u="none" strike="noStrike" dirty="0">
                          <a:effectLst/>
                          <a:latin typeface="微软雅黑" panose="020B0503020204020204" pitchFamily="34" charset="-122"/>
                          <a:ea typeface="微软雅黑" panose="020B0503020204020204" pitchFamily="34" charset="-122"/>
                        </a:rPr>
                        <a:t>仿真方法的标准。</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extLst>
                  <a:ext uri="{0D108BD9-81ED-4DB2-BD59-A6C34878D82A}">
                    <a16:rowId xmlns:a16="http://schemas.microsoft.com/office/drawing/2014/main" val="10007"/>
                  </a:ext>
                </a:extLst>
              </a:tr>
              <a:tr h="173800">
                <a:tc vMerge="1">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为在设计阶段使用先进设计方法规避内燃机潜在风险，制定的一系列设计评审要求、准则、系统设计</a:t>
                      </a:r>
                      <a:r>
                        <a:rPr lang="en-US" altLang="zh-CN" sz="1000" u="none" strike="noStrike" dirty="0">
                          <a:effectLst/>
                          <a:latin typeface="微软雅黑" panose="020B0503020204020204" pitchFamily="34" charset="-122"/>
                          <a:ea typeface="微软雅黑" panose="020B0503020204020204" pitchFamily="34" charset="-122"/>
                        </a:rPr>
                        <a:t>/</a:t>
                      </a:r>
                      <a:r>
                        <a:rPr lang="zh-CN" altLang="en-US" sz="1000" u="none" strike="noStrike" dirty="0">
                          <a:effectLst/>
                          <a:latin typeface="微软雅黑" panose="020B0503020204020204" pitchFamily="34" charset="-122"/>
                          <a:ea typeface="微软雅黑" panose="020B0503020204020204" pitchFamily="34" charset="-122"/>
                        </a:rPr>
                        <a:t>仿真方法的标准。</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可靠性设计准则</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可靠性设计准则</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8"/>
                  </a:ext>
                </a:extLst>
              </a:tr>
              <a:tr h="338903">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可靠性设计准则</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可靠性设计方法</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可靠性设计方法</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9"/>
                  </a:ext>
                </a:extLst>
              </a:tr>
              <a:tr h="515602">
                <a:tc>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可靠性建模</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a:txBody>
                    <a:bodyPr/>
                    <a:lstStyle/>
                    <a:p>
                      <a:pPr algn="ctr" rtl="0" fontAlgn="ctr">
                        <a:buNone/>
                      </a:pPr>
                      <a:r>
                        <a:rPr lang="zh-CN" altLang="en-US" sz="1000" u="none" strike="noStrike">
                          <a:effectLst/>
                          <a:latin typeface="微软雅黑" panose="020B0503020204020204" pitchFamily="34" charset="-122"/>
                          <a:ea typeface="微软雅黑" panose="020B0503020204020204" pitchFamily="34" charset="-122"/>
                        </a:rPr>
                        <a:t>可靠性建模与预计方法</a:t>
                      </a:r>
                      <a:endParaRPr lang="zh-CN" altLang="en-US" sz="1000" b="0" i="0" u="none" strike="noStrike">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针对内燃机可靠性建模与预计方法、要求制定的标准，为内燃机可靠性设计提供依据。</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extLst>
                  <a:ext uri="{0D108BD9-81ED-4DB2-BD59-A6C34878D82A}">
                    <a16:rowId xmlns:a16="http://schemas.microsoft.com/office/drawing/2014/main" val="10010"/>
                  </a:ext>
                </a:extLst>
              </a:tr>
            </a:tbl>
          </a:graphicData>
        </a:graphic>
      </p:graphicFrame>
      <p:graphicFrame>
        <p:nvGraphicFramePr>
          <p:cNvPr id="4194307" name="表格 9"/>
          <p:cNvGraphicFramePr>
            <a:graphicFrameLocks noGrp="1"/>
          </p:cNvGraphicFramePr>
          <p:nvPr/>
        </p:nvGraphicFramePr>
        <p:xfrm>
          <a:off x="4492718" y="2169994"/>
          <a:ext cx="4053385" cy="2757609"/>
        </p:xfrm>
        <a:graphic>
          <a:graphicData uri="http://schemas.openxmlformats.org/drawingml/2006/table">
            <a:tbl>
              <a:tblPr>
                <a:tableStyleId>{BDBED569-4797-4DF1-A0F4-6AAB3CD982D8}</a:tableStyleId>
              </a:tblPr>
              <a:tblGrid>
                <a:gridCol w="793794">
                  <a:extLst>
                    <a:ext uri="{9D8B030D-6E8A-4147-A177-3AD203B41FA5}">
                      <a16:colId xmlns:a16="http://schemas.microsoft.com/office/drawing/2014/main" val="20000"/>
                    </a:ext>
                  </a:extLst>
                </a:gridCol>
                <a:gridCol w="620421">
                  <a:extLst>
                    <a:ext uri="{9D8B030D-6E8A-4147-A177-3AD203B41FA5}">
                      <a16:colId xmlns:a16="http://schemas.microsoft.com/office/drawing/2014/main" val="20001"/>
                    </a:ext>
                  </a:extLst>
                </a:gridCol>
                <a:gridCol w="689773">
                  <a:extLst>
                    <a:ext uri="{9D8B030D-6E8A-4147-A177-3AD203B41FA5}">
                      <a16:colId xmlns:a16="http://schemas.microsoft.com/office/drawing/2014/main" val="20002"/>
                    </a:ext>
                  </a:extLst>
                </a:gridCol>
                <a:gridCol w="1949397">
                  <a:extLst>
                    <a:ext uri="{9D8B030D-6E8A-4147-A177-3AD203B41FA5}">
                      <a16:colId xmlns:a16="http://schemas.microsoft.com/office/drawing/2014/main" val="20003"/>
                    </a:ext>
                  </a:extLst>
                </a:gridCol>
              </a:tblGrid>
              <a:tr h="239367">
                <a:tc>
                  <a:txBody>
                    <a:bodyPr/>
                    <a:lstStyle/>
                    <a:p>
                      <a:pPr algn="ctr" rtl="0" fontAlgn="ctr">
                        <a:buNone/>
                      </a:pPr>
                      <a:r>
                        <a:rPr lang="zh-CN" altLang="en-US" sz="1000" b="1" i="0" u="none" strike="noStrike" dirty="0">
                          <a:solidFill>
                            <a:srgbClr val="000000"/>
                          </a:solidFill>
                          <a:effectLst/>
                          <a:latin typeface="微软雅黑" panose="020B0503020204020204" pitchFamily="34" charset="-122"/>
                          <a:ea typeface="微软雅黑" panose="020B0503020204020204" pitchFamily="34" charset="-122"/>
                        </a:rPr>
                        <a:t>大类</a:t>
                      </a:r>
                    </a:p>
                  </a:txBody>
                  <a:tcPr marL="2585" marR="2585" marT="2585" marB="0" anchor="ctr">
                    <a:solidFill>
                      <a:srgbClr val="DAE3F3"/>
                    </a:solidFill>
                  </a:tcPr>
                </a:tc>
                <a:tc gridSpan="2">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小类</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solidFill>
                      <a:srgbClr val="DAE3F3"/>
                    </a:solidFill>
                  </a:tcPr>
                </a:tc>
                <a:tc hMerge="1">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小类</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a:txBody>
                    <a:bodyPr/>
                    <a:lstStyle/>
                    <a:p>
                      <a:pPr algn="ctr" rtl="0" fontAlgn="ctr">
                        <a:buNone/>
                      </a:pPr>
                      <a:r>
                        <a:rPr lang="zh-CN" altLang="en-US" sz="1000" b="1" i="0" u="none" strike="noStrike" dirty="0">
                          <a:solidFill>
                            <a:srgbClr val="000000"/>
                          </a:solidFill>
                          <a:effectLst/>
                          <a:latin typeface="微软雅黑" panose="020B0503020204020204" pitchFamily="34" charset="-122"/>
                          <a:ea typeface="微软雅黑" panose="020B0503020204020204" pitchFamily="34" charset="-122"/>
                        </a:rPr>
                        <a:t>定义</a:t>
                      </a:r>
                    </a:p>
                  </a:txBody>
                  <a:tcPr marL="2585" marR="2585" marT="2585" marB="0" anchor="ctr">
                    <a:solidFill>
                      <a:srgbClr val="DAE3F3"/>
                    </a:solidFill>
                  </a:tcPr>
                </a:tc>
                <a:extLst>
                  <a:ext uri="{0D108BD9-81ED-4DB2-BD59-A6C34878D82A}">
                    <a16:rowId xmlns:a16="http://schemas.microsoft.com/office/drawing/2014/main" val="10000"/>
                  </a:ext>
                </a:extLst>
              </a:tr>
              <a:tr h="501955">
                <a:tc>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可靠性分配</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gridSpan="2">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可靠性分配方法</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h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可靠性分配方法</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针对内燃机可靠性分配方法、要求制定的标准，为内燃机可靠性设计提供依据。</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extLst>
                  <a:ext uri="{0D108BD9-81ED-4DB2-BD59-A6C34878D82A}">
                    <a16:rowId xmlns:a16="http://schemas.microsoft.com/office/drawing/2014/main" val="10001"/>
                  </a:ext>
                </a:extLst>
              </a:tr>
              <a:tr h="169200">
                <a:tc rowSpan="5">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可靠性验证</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gridSpan="2">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可靠性验证要求、总则</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h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可靠性验证要求、总则</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rowSpan="5">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为提升内燃机及零部件的可靠性，针对整机系统零部件制定各类可靠性试验验证方法、验证试验设计的标准。</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extLst>
                  <a:ext uri="{0D108BD9-81ED-4DB2-BD59-A6C34878D82A}">
                    <a16:rowId xmlns:a16="http://schemas.microsoft.com/office/drawing/2014/main" val="10002"/>
                  </a:ext>
                </a:extLst>
              </a:tr>
              <a:tr h="169200">
                <a:tc vMerge="1">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为提升内燃机及零部件的可靠性，针对整机系统零部件制定各类可靠性试验验证方法、验证试验设计的标准。</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gridSpan="2">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可靠性试验设计</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h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可靠性试验设计</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可靠性试验设计</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3"/>
                  </a:ext>
                </a:extLst>
              </a:tr>
              <a:tr h="169200">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可靠性试验设计</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rowSpan="3">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可靠性试验方法</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整机</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整机</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4"/>
                  </a:ext>
                </a:extLst>
              </a:tr>
              <a:tr h="169200">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整机</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整机</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系统</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系统</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5"/>
                  </a:ext>
                </a:extLst>
              </a:tr>
              <a:tr h="169200">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系统</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系统</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零部件</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v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零部件</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6"/>
                  </a:ext>
                </a:extLst>
              </a:tr>
              <a:tr h="668332">
                <a:tc>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可靠性验收</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gridSpan="2">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可靠性验收</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h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可靠性验收</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为交付客户高可靠性产品，制定的产品交付客户前对产品可靠性达成情况进行可靠性评定、验收方法和要求的标准。</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extLst>
                  <a:ext uri="{0D108BD9-81ED-4DB2-BD59-A6C34878D82A}">
                    <a16:rowId xmlns:a16="http://schemas.microsoft.com/office/drawing/2014/main" val="10007"/>
                  </a:ext>
                </a:extLst>
              </a:tr>
              <a:tr h="501955">
                <a:tc>
                  <a:txBody>
                    <a:bodyPr/>
                    <a:lstStyle/>
                    <a:p>
                      <a:pPr algn="ctr" rtl="0" fontAlgn="ctr">
                        <a:buNone/>
                      </a:pPr>
                      <a:r>
                        <a:rPr lang="zh-CN" altLang="en-US" sz="1000" b="1" u="none" strike="noStrike" dirty="0">
                          <a:effectLst/>
                          <a:latin typeface="微软雅黑" panose="020B0503020204020204" pitchFamily="34" charset="-122"/>
                          <a:ea typeface="微软雅黑" panose="020B0503020204020204" pitchFamily="34" charset="-122"/>
                        </a:rPr>
                        <a:t>可靠性健康管理</a:t>
                      </a:r>
                      <a:endParaRPr lang="zh-CN" altLang="en-US" sz="10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gridSpan="2">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可靠性健康管理</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tc hMerge="1">
                  <a:txBody>
                    <a:bodyPr/>
                    <a:lstStyle/>
                    <a:p>
                      <a:pPr algn="ctr" rtl="0" fontAlgn="ctr">
                        <a:buNone/>
                      </a:pPr>
                      <a:r>
                        <a:rPr lang="zh-CN" altLang="en-US" sz="1000" u="none" strike="noStrike" dirty="0">
                          <a:effectLst/>
                          <a:latin typeface="微软雅黑" panose="020B0503020204020204" pitchFamily="34" charset="-122"/>
                          <a:ea typeface="微软雅黑" panose="020B0503020204020204" pitchFamily="34" charset="-122"/>
                        </a:rPr>
                        <a:t>可靠性健康管理</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l" rtl="0" fontAlgn="ctr">
                        <a:buNone/>
                      </a:pPr>
                      <a:r>
                        <a:rPr lang="zh-CN" altLang="en-US" sz="1000" u="none" strike="noStrike" dirty="0">
                          <a:effectLst/>
                          <a:latin typeface="微软雅黑" panose="020B0503020204020204" pitchFamily="34" charset="-122"/>
                          <a:ea typeface="微软雅黑" panose="020B0503020204020204" pitchFamily="34" charset="-122"/>
                        </a:rPr>
                        <a:t>定义了一系列客户使用阶段健康状态监测、故障诊断、故障自修正方法的标准，保障产品使用可靠性。</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585" marR="2585" marT="2585" marB="0" anchor="ctr"/>
                </a:tc>
                <a:extLst>
                  <a:ext uri="{0D108BD9-81ED-4DB2-BD59-A6C34878D82A}">
                    <a16:rowId xmlns:a16="http://schemas.microsoft.com/office/drawing/2014/main" val="10008"/>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3" name="文本框 10"/>
          <p:cNvSpPr txBox="1"/>
          <p:nvPr/>
        </p:nvSpPr>
        <p:spPr>
          <a:xfrm>
            <a:off x="263130" y="1167455"/>
            <a:ext cx="8282973" cy="307777"/>
          </a:xfrm>
          <a:prstGeom prst="rect">
            <a:avLst/>
          </a:prstGeom>
          <a:noFill/>
        </p:spPr>
        <p:txBody>
          <a:bodyPr wrap="square">
            <a:spAutoFit/>
          </a:bodyPr>
          <a:lstStyle/>
          <a:p>
            <a:pPr marL="342900" indent="-342900">
              <a:buFont typeface="Wingdings" panose="05000000000000000000" pitchFamily="2" charset="2"/>
              <a:buChar char="n"/>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规划</a:t>
            </a: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内燃机可靠性标准体系建设指南</a:t>
            </a:r>
            <a:r>
              <a:rPr lang="en-US" altLang="zh-CN" b="1" dirty="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dirty="0"/>
          </a:p>
        </p:txBody>
      </p:sp>
      <p:sp>
        <p:nvSpPr>
          <p:cNvPr id="1048654" name="文本框 14"/>
          <p:cNvSpPr txBox="1"/>
          <p:nvPr/>
        </p:nvSpPr>
        <p:spPr>
          <a:xfrm>
            <a:off x="263129" y="1448131"/>
            <a:ext cx="8518920" cy="700576"/>
          </a:xfrm>
          <a:prstGeom prst="rect">
            <a:avLst/>
          </a:prstGeom>
          <a:noFill/>
        </p:spPr>
        <p:txBody>
          <a:bodyPr wrap="square">
            <a:spAutoFit/>
          </a:bodyPr>
          <a:lstStyle/>
          <a:p>
            <a:pPr marL="285750" indent="-285750">
              <a:lnSpc>
                <a:spcPct val="150000"/>
              </a:lnSpc>
              <a:buFont typeface="Wingdings" panose="05000000000000000000" charset="0"/>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依此制定了内燃机可靠性领域国家、行业标准项目</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3-5</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年规划，规划国家标准</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余项，分批次有序推进内燃机可靠性国家、行业标准的立项申报工作。</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655" name="圆角矩形 7"/>
          <p:cNvSpPr/>
          <p:nvPr/>
        </p:nvSpPr>
        <p:spPr>
          <a:xfrm>
            <a:off x="186054" y="550768"/>
            <a:ext cx="7224395"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800" b="1" dirty="0">
                <a:solidFill>
                  <a:schemeClr val="tx1"/>
                </a:solidFill>
                <a:latin typeface="微软雅黑" panose="020B0503020204020204" pitchFamily="34" charset="-122"/>
                <a:ea typeface="微软雅黑" panose="020B0503020204020204" pitchFamily="34" charset="-122"/>
                <a:sym typeface="+mn-ea"/>
              </a:rPr>
              <a:t>2</a:t>
            </a:r>
            <a:r>
              <a:rPr lang="zh-CN" altLang="en-US" sz="1800" b="1" dirty="0">
                <a:solidFill>
                  <a:schemeClr val="tx1"/>
                </a:solidFill>
                <a:latin typeface="微软雅黑" panose="020B0503020204020204" pitchFamily="34" charset="-122"/>
                <a:ea typeface="微软雅黑" panose="020B0503020204020204" pitchFamily="34" charset="-122"/>
                <a:sym typeface="+mn-ea"/>
              </a:rPr>
              <a:t>、  内燃机可靠性标准体系规划</a:t>
            </a:r>
          </a:p>
        </p:txBody>
      </p:sp>
      <p:grpSp>
        <p:nvGrpSpPr>
          <p:cNvPr id="68" name="组合 2"/>
          <p:cNvGrpSpPr/>
          <p:nvPr/>
        </p:nvGrpSpPr>
        <p:grpSpPr>
          <a:xfrm>
            <a:off x="254921" y="2118227"/>
            <a:ext cx="8770749" cy="2810177"/>
            <a:chOff x="254921" y="2118227"/>
            <a:chExt cx="8770749" cy="2810177"/>
          </a:xfrm>
        </p:grpSpPr>
        <p:sp>
          <p:nvSpPr>
            <p:cNvPr id="1048656" name="任意多边形: 形状 231"/>
            <p:cNvSpPr/>
            <p:nvPr/>
          </p:nvSpPr>
          <p:spPr>
            <a:xfrm>
              <a:off x="2440857" y="2680010"/>
              <a:ext cx="107860" cy="114227"/>
            </a:xfrm>
            <a:custGeom>
              <a:avLst/>
              <a:gdLst/>
              <a:ahLst/>
              <a:cxnLst/>
              <a:rect l="0" t="0" r="0" b="0"/>
              <a:pathLst>
                <a:path>
                  <a:moveTo>
                    <a:pt x="45720" y="0"/>
                  </a:moveTo>
                  <a:lnTo>
                    <a:pt x="45720" y="16888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69" name="组合 23"/>
            <p:cNvGrpSpPr/>
            <p:nvPr/>
          </p:nvGrpSpPr>
          <p:grpSpPr>
            <a:xfrm>
              <a:off x="254921" y="2118227"/>
              <a:ext cx="8770749" cy="1861812"/>
              <a:chOff x="243873" y="606491"/>
              <a:chExt cx="7435516" cy="2752624"/>
            </a:xfrm>
          </p:grpSpPr>
          <p:sp>
            <p:nvSpPr>
              <p:cNvPr id="1048657" name="任意多边形: 形状 26"/>
              <p:cNvSpPr/>
              <p:nvPr/>
            </p:nvSpPr>
            <p:spPr>
              <a:xfrm>
                <a:off x="5984674" y="2849179"/>
                <a:ext cx="605868" cy="168881"/>
              </a:xfrm>
              <a:custGeom>
                <a:avLst/>
                <a:gdLst/>
                <a:ahLst/>
                <a:cxnLst/>
                <a:rect l="0" t="0" r="0" b="0"/>
                <a:pathLst>
                  <a:path>
                    <a:moveTo>
                      <a:pt x="0" y="0"/>
                    </a:moveTo>
                    <a:lnTo>
                      <a:pt x="0" y="115088"/>
                    </a:lnTo>
                    <a:lnTo>
                      <a:pt x="605868" y="115088"/>
                    </a:lnTo>
                    <a:lnTo>
                      <a:pt x="605868" y="16888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48658" name="任意多边形: 形状 27"/>
              <p:cNvSpPr/>
              <p:nvPr/>
            </p:nvSpPr>
            <p:spPr>
              <a:xfrm>
                <a:off x="5944336" y="2889856"/>
                <a:ext cx="91440" cy="168881"/>
              </a:xfrm>
              <a:custGeom>
                <a:avLst/>
                <a:gdLst/>
                <a:ahLst/>
                <a:cxnLst/>
                <a:rect l="0" t="0" r="0" b="0"/>
                <a:pathLst>
                  <a:path>
                    <a:moveTo>
                      <a:pt x="45720" y="0"/>
                    </a:moveTo>
                    <a:lnTo>
                      <a:pt x="45720" y="16888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48659" name="任意多边形: 形状 30"/>
              <p:cNvSpPr/>
              <p:nvPr/>
            </p:nvSpPr>
            <p:spPr>
              <a:xfrm>
                <a:off x="5554284" y="1574563"/>
                <a:ext cx="91440" cy="168881"/>
              </a:xfrm>
              <a:custGeom>
                <a:avLst/>
                <a:gdLst/>
                <a:ahLst/>
                <a:cxnLst/>
                <a:rect l="0" t="0" r="0" b="0"/>
                <a:pathLst>
                  <a:path>
                    <a:moveTo>
                      <a:pt x="45720" y="0"/>
                    </a:moveTo>
                    <a:lnTo>
                      <a:pt x="45720" y="16888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48660" name="任意多边形: 形状 33"/>
              <p:cNvSpPr/>
              <p:nvPr/>
            </p:nvSpPr>
            <p:spPr>
              <a:xfrm>
                <a:off x="4722530" y="1574563"/>
                <a:ext cx="91440" cy="168881"/>
              </a:xfrm>
              <a:custGeom>
                <a:avLst/>
                <a:gdLst/>
                <a:ahLst/>
                <a:cxnLst/>
                <a:rect l="0" t="0" r="0" b="0"/>
                <a:pathLst>
                  <a:path>
                    <a:moveTo>
                      <a:pt x="45720" y="0"/>
                    </a:moveTo>
                    <a:lnTo>
                      <a:pt x="45720" y="16888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48661" name="任意多边形: 形状 35"/>
              <p:cNvSpPr/>
              <p:nvPr/>
            </p:nvSpPr>
            <p:spPr>
              <a:xfrm>
                <a:off x="3890776" y="1574563"/>
                <a:ext cx="91440" cy="168881"/>
              </a:xfrm>
              <a:custGeom>
                <a:avLst/>
                <a:gdLst/>
                <a:ahLst/>
                <a:cxnLst/>
                <a:rect l="0" t="0" r="0" b="0"/>
                <a:pathLst>
                  <a:path>
                    <a:moveTo>
                      <a:pt x="45720" y="0"/>
                    </a:moveTo>
                    <a:lnTo>
                      <a:pt x="45720" y="16888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48662" name="任意多边形: 形状 38"/>
              <p:cNvSpPr/>
              <p:nvPr/>
            </p:nvSpPr>
            <p:spPr>
              <a:xfrm>
                <a:off x="3059022" y="1574563"/>
                <a:ext cx="91440" cy="168881"/>
              </a:xfrm>
              <a:custGeom>
                <a:avLst/>
                <a:gdLst/>
                <a:ahLst/>
                <a:cxnLst/>
                <a:rect l="0" t="0" r="0" b="0"/>
                <a:pathLst>
                  <a:path>
                    <a:moveTo>
                      <a:pt x="45720" y="0"/>
                    </a:moveTo>
                    <a:lnTo>
                      <a:pt x="45720" y="16888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48663" name="矩形: 圆角 49"/>
              <p:cNvSpPr/>
              <p:nvPr/>
            </p:nvSpPr>
            <p:spPr>
              <a:xfrm>
                <a:off x="3202684" y="606491"/>
                <a:ext cx="1801923" cy="36873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64" name="任意多边形: 形状 50"/>
              <p:cNvSpPr/>
              <p:nvPr/>
            </p:nvSpPr>
            <p:spPr bwMode="white">
              <a:xfrm>
                <a:off x="3267204" y="667785"/>
                <a:ext cx="1801923" cy="368733"/>
              </a:xfrm>
              <a:custGeom>
                <a:avLst/>
                <a:gdLst>
                  <a:gd name="connsiteX0" fmla="*/ 0 w 1801923"/>
                  <a:gd name="connsiteY0" fmla="*/ 36873 h 368733"/>
                  <a:gd name="connsiteX1" fmla="*/ 36873 w 1801923"/>
                  <a:gd name="connsiteY1" fmla="*/ 0 h 368733"/>
                  <a:gd name="connsiteX2" fmla="*/ 1765050 w 1801923"/>
                  <a:gd name="connsiteY2" fmla="*/ 0 h 368733"/>
                  <a:gd name="connsiteX3" fmla="*/ 1801923 w 1801923"/>
                  <a:gd name="connsiteY3" fmla="*/ 36873 h 368733"/>
                  <a:gd name="connsiteX4" fmla="*/ 1801923 w 1801923"/>
                  <a:gd name="connsiteY4" fmla="*/ 331860 h 368733"/>
                  <a:gd name="connsiteX5" fmla="*/ 1765050 w 1801923"/>
                  <a:gd name="connsiteY5" fmla="*/ 368733 h 368733"/>
                  <a:gd name="connsiteX6" fmla="*/ 36873 w 1801923"/>
                  <a:gd name="connsiteY6" fmla="*/ 368733 h 368733"/>
                  <a:gd name="connsiteX7" fmla="*/ 0 w 1801923"/>
                  <a:gd name="connsiteY7" fmla="*/ 331860 h 368733"/>
                  <a:gd name="connsiteX8" fmla="*/ 0 w 1801923"/>
                  <a:gd name="connsiteY8" fmla="*/ 36873 h 3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1923" h="368733">
                    <a:moveTo>
                      <a:pt x="0" y="36873"/>
                    </a:moveTo>
                    <a:cubicBezTo>
                      <a:pt x="0" y="16509"/>
                      <a:pt x="16509" y="0"/>
                      <a:pt x="36873" y="0"/>
                    </a:cubicBezTo>
                    <a:lnTo>
                      <a:pt x="1765050" y="0"/>
                    </a:lnTo>
                    <a:cubicBezTo>
                      <a:pt x="1785414" y="0"/>
                      <a:pt x="1801923" y="16509"/>
                      <a:pt x="1801923" y="36873"/>
                    </a:cubicBezTo>
                    <a:lnTo>
                      <a:pt x="1801923" y="331860"/>
                    </a:lnTo>
                    <a:cubicBezTo>
                      <a:pt x="1801923" y="352224"/>
                      <a:pt x="1785414" y="368733"/>
                      <a:pt x="1765050" y="368733"/>
                    </a:cubicBezTo>
                    <a:lnTo>
                      <a:pt x="36873" y="368733"/>
                    </a:lnTo>
                    <a:cubicBezTo>
                      <a:pt x="16509" y="368733"/>
                      <a:pt x="0" y="352224"/>
                      <a:pt x="0" y="331860"/>
                    </a:cubicBezTo>
                    <a:lnTo>
                      <a:pt x="0" y="368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470" tIns="37470" rIns="37470" bIns="37470" numCol="1" spcCol="1270" anchor="ctr" anchorCtr="0">
                <a:noAutofit/>
              </a:bodyPr>
              <a:lstStyle/>
              <a:p>
                <a:pPr marL="0" lvl="0" indent="0" algn="ctr" defTabSz="311150">
                  <a:lnSpc>
                    <a:spcPct val="90000"/>
                  </a:lnSpc>
                  <a:spcBef>
                    <a:spcPct val="0"/>
                  </a:spcBef>
                  <a:spcAft>
                    <a:spcPct val="35000"/>
                  </a:spcAft>
                  <a:buNone/>
                </a:pPr>
                <a:r>
                  <a:rPr lang="zh-CN" altLang="en-US" sz="700" b="1" kern="1200" dirty="0">
                    <a:latin typeface="微软雅黑" panose="020B0503020204020204" pitchFamily="34" charset="-122"/>
                    <a:ea typeface="微软雅黑" panose="020B0503020204020204" pitchFamily="34" charset="-122"/>
                  </a:rPr>
                  <a:t>内燃机可靠性标准体系</a:t>
                </a:r>
              </a:p>
            </p:txBody>
          </p:sp>
          <p:sp>
            <p:nvSpPr>
              <p:cNvPr id="1048665" name="矩形: 圆角 51"/>
              <p:cNvSpPr/>
              <p:nvPr/>
            </p:nvSpPr>
            <p:spPr>
              <a:xfrm>
                <a:off x="608100" y="1205829"/>
                <a:ext cx="702713" cy="36873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66" name="任意多边形: 形状 52"/>
              <p:cNvSpPr/>
              <p:nvPr/>
            </p:nvSpPr>
            <p:spPr bwMode="white">
              <a:xfrm>
                <a:off x="672620" y="1267123"/>
                <a:ext cx="702713" cy="368733"/>
              </a:xfrm>
              <a:custGeom>
                <a:avLst/>
                <a:gdLst>
                  <a:gd name="connsiteX0" fmla="*/ 0 w 702713"/>
                  <a:gd name="connsiteY0" fmla="*/ 36873 h 368733"/>
                  <a:gd name="connsiteX1" fmla="*/ 36873 w 702713"/>
                  <a:gd name="connsiteY1" fmla="*/ 0 h 368733"/>
                  <a:gd name="connsiteX2" fmla="*/ 665840 w 702713"/>
                  <a:gd name="connsiteY2" fmla="*/ 0 h 368733"/>
                  <a:gd name="connsiteX3" fmla="*/ 702713 w 702713"/>
                  <a:gd name="connsiteY3" fmla="*/ 36873 h 368733"/>
                  <a:gd name="connsiteX4" fmla="*/ 702713 w 702713"/>
                  <a:gd name="connsiteY4" fmla="*/ 331860 h 368733"/>
                  <a:gd name="connsiteX5" fmla="*/ 665840 w 702713"/>
                  <a:gd name="connsiteY5" fmla="*/ 368733 h 368733"/>
                  <a:gd name="connsiteX6" fmla="*/ 36873 w 702713"/>
                  <a:gd name="connsiteY6" fmla="*/ 368733 h 368733"/>
                  <a:gd name="connsiteX7" fmla="*/ 0 w 702713"/>
                  <a:gd name="connsiteY7" fmla="*/ 331860 h 368733"/>
                  <a:gd name="connsiteX8" fmla="*/ 0 w 702713"/>
                  <a:gd name="connsiteY8" fmla="*/ 36873 h 3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713" h="368733">
                    <a:moveTo>
                      <a:pt x="0" y="36873"/>
                    </a:moveTo>
                    <a:cubicBezTo>
                      <a:pt x="0" y="16509"/>
                      <a:pt x="16509" y="0"/>
                      <a:pt x="36873" y="0"/>
                    </a:cubicBezTo>
                    <a:lnTo>
                      <a:pt x="665840" y="0"/>
                    </a:lnTo>
                    <a:cubicBezTo>
                      <a:pt x="686204" y="0"/>
                      <a:pt x="702713" y="16509"/>
                      <a:pt x="702713" y="36873"/>
                    </a:cubicBezTo>
                    <a:lnTo>
                      <a:pt x="702713" y="331860"/>
                    </a:lnTo>
                    <a:cubicBezTo>
                      <a:pt x="702713" y="352224"/>
                      <a:pt x="686204" y="368733"/>
                      <a:pt x="665840" y="368733"/>
                    </a:cubicBezTo>
                    <a:lnTo>
                      <a:pt x="36873" y="368733"/>
                    </a:lnTo>
                    <a:cubicBezTo>
                      <a:pt x="16509" y="368733"/>
                      <a:pt x="0" y="352224"/>
                      <a:pt x="0" y="331860"/>
                    </a:cubicBezTo>
                    <a:lnTo>
                      <a:pt x="0" y="368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470" tIns="37470" rIns="37470" bIns="37470" numCol="1" spcCol="1270" anchor="ctr" anchorCtr="0">
                <a:noAutofit/>
              </a:bodyPr>
              <a:lstStyle/>
              <a:p>
                <a:pPr marL="0" lvl="0" indent="0" algn="ctr" defTabSz="311150">
                  <a:lnSpc>
                    <a:spcPct val="90000"/>
                  </a:lnSpc>
                  <a:spcBef>
                    <a:spcPct val="0"/>
                  </a:spcBef>
                  <a:spcAft>
                    <a:spcPct val="35000"/>
                  </a:spcAft>
                  <a:buNone/>
                </a:pPr>
                <a:r>
                  <a:rPr lang="zh-CN" altLang="en-US" sz="700" b="1" kern="1200" dirty="0">
                    <a:latin typeface="微软雅黑" panose="020B0503020204020204" pitchFamily="34" charset="-122"/>
                    <a:ea typeface="微软雅黑" panose="020B0503020204020204" pitchFamily="34" charset="-122"/>
                  </a:rPr>
                  <a:t>可靠性基础</a:t>
                </a:r>
              </a:p>
            </p:txBody>
          </p:sp>
          <p:sp>
            <p:nvSpPr>
              <p:cNvPr id="1048667" name="矩形: 圆角 53"/>
              <p:cNvSpPr/>
              <p:nvPr/>
            </p:nvSpPr>
            <p:spPr>
              <a:xfrm>
                <a:off x="243873"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68" name="任意多边形: 形状 54"/>
              <p:cNvSpPr/>
              <p:nvPr/>
            </p:nvSpPr>
            <p:spPr bwMode="white">
              <a:xfrm>
                <a:off x="308393"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可靠性术语</a:t>
                </a:r>
              </a:p>
            </p:txBody>
          </p:sp>
          <p:sp>
            <p:nvSpPr>
              <p:cNvPr id="1048669" name="矩形: 圆角 55"/>
              <p:cNvSpPr/>
              <p:nvPr/>
            </p:nvSpPr>
            <p:spPr>
              <a:xfrm>
                <a:off x="633925"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70" name="任意多边形: 形状 56"/>
              <p:cNvSpPr/>
              <p:nvPr/>
            </p:nvSpPr>
            <p:spPr bwMode="white">
              <a:xfrm>
                <a:off x="698445"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可靠性参数要求</a:t>
                </a:r>
                <a:endParaRPr lang="en-US" altLang="zh-CN" sz="700" kern="1200" dirty="0">
                  <a:latin typeface="微软雅黑" panose="020B0503020204020204" pitchFamily="34" charset="-122"/>
                  <a:ea typeface="微软雅黑" panose="020B0503020204020204" pitchFamily="34" charset="-122"/>
                </a:endParaRPr>
              </a:p>
            </p:txBody>
          </p:sp>
          <p:sp>
            <p:nvSpPr>
              <p:cNvPr id="1048671" name="矩形: 圆角 57"/>
              <p:cNvSpPr/>
              <p:nvPr/>
            </p:nvSpPr>
            <p:spPr>
              <a:xfrm>
                <a:off x="1023977"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72" name="任意多边形: 形状 58"/>
              <p:cNvSpPr/>
              <p:nvPr/>
            </p:nvSpPr>
            <p:spPr bwMode="white">
              <a:xfrm>
                <a:off x="1088497"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故障模式定义</a:t>
                </a:r>
                <a:endParaRPr lang="en-US" altLang="zh-CN" sz="700" kern="1200" dirty="0">
                  <a:latin typeface="微软雅黑" panose="020B0503020204020204" pitchFamily="34" charset="-122"/>
                  <a:ea typeface="微软雅黑" panose="020B0503020204020204" pitchFamily="34" charset="-122"/>
                </a:endParaRPr>
              </a:p>
            </p:txBody>
          </p:sp>
          <p:sp>
            <p:nvSpPr>
              <p:cNvPr id="1048673" name="矩形: 圆角 59"/>
              <p:cNvSpPr/>
              <p:nvPr/>
            </p:nvSpPr>
            <p:spPr>
              <a:xfrm>
                <a:off x="1414029"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74" name="任意多边形: 形状 60"/>
              <p:cNvSpPr/>
              <p:nvPr/>
            </p:nvSpPr>
            <p:spPr bwMode="white">
              <a:xfrm>
                <a:off x="1478549"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solidFill>
                      <a:prstClr val="black">
                        <a:hueOff val="0"/>
                        <a:satOff val="0"/>
                        <a:lumOff val="0"/>
                        <a:alphaOff val="0"/>
                      </a:prstClr>
                    </a:solidFill>
                    <a:latin typeface="微软雅黑" panose="020B0503020204020204" pitchFamily="34" charset="-122"/>
                    <a:ea typeface="微软雅黑" panose="020B0503020204020204" pitchFamily="34" charset="-122"/>
                    <a:cs typeface="+mn-cs"/>
                  </a:rPr>
                  <a:t>可靠性大纲</a:t>
                </a:r>
                <a:endParaRPr lang="en-US" altLang="zh-CN" sz="700" kern="1200" dirty="0">
                  <a:solidFill>
                    <a:prstClr val="black">
                      <a:hueOff val="0"/>
                      <a:satOff val="0"/>
                      <a:lumOff val="0"/>
                      <a:alphaOff val="0"/>
                    </a:prstClr>
                  </a:solidFill>
                  <a:latin typeface="微软雅黑" panose="020B0503020204020204" pitchFamily="34" charset="-122"/>
                  <a:ea typeface="微软雅黑" panose="020B0503020204020204" pitchFamily="34" charset="-122"/>
                  <a:cs typeface="+mn-cs"/>
                </a:endParaRPr>
              </a:p>
            </p:txBody>
          </p:sp>
          <p:sp>
            <p:nvSpPr>
              <p:cNvPr id="1048675" name="矩形: 圆角 61"/>
              <p:cNvSpPr/>
              <p:nvPr/>
            </p:nvSpPr>
            <p:spPr>
              <a:xfrm>
                <a:off x="1778255" y="1205829"/>
                <a:ext cx="702713" cy="36873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76" name="任意多边形: 形状 62"/>
              <p:cNvSpPr/>
              <p:nvPr/>
            </p:nvSpPr>
            <p:spPr bwMode="white">
              <a:xfrm>
                <a:off x="1842776" y="1267123"/>
                <a:ext cx="702713" cy="368733"/>
              </a:xfrm>
              <a:custGeom>
                <a:avLst/>
                <a:gdLst>
                  <a:gd name="connsiteX0" fmla="*/ 0 w 702713"/>
                  <a:gd name="connsiteY0" fmla="*/ 36873 h 368733"/>
                  <a:gd name="connsiteX1" fmla="*/ 36873 w 702713"/>
                  <a:gd name="connsiteY1" fmla="*/ 0 h 368733"/>
                  <a:gd name="connsiteX2" fmla="*/ 665840 w 702713"/>
                  <a:gd name="connsiteY2" fmla="*/ 0 h 368733"/>
                  <a:gd name="connsiteX3" fmla="*/ 702713 w 702713"/>
                  <a:gd name="connsiteY3" fmla="*/ 36873 h 368733"/>
                  <a:gd name="connsiteX4" fmla="*/ 702713 w 702713"/>
                  <a:gd name="connsiteY4" fmla="*/ 331860 h 368733"/>
                  <a:gd name="connsiteX5" fmla="*/ 665840 w 702713"/>
                  <a:gd name="connsiteY5" fmla="*/ 368733 h 368733"/>
                  <a:gd name="connsiteX6" fmla="*/ 36873 w 702713"/>
                  <a:gd name="connsiteY6" fmla="*/ 368733 h 368733"/>
                  <a:gd name="connsiteX7" fmla="*/ 0 w 702713"/>
                  <a:gd name="connsiteY7" fmla="*/ 331860 h 368733"/>
                  <a:gd name="connsiteX8" fmla="*/ 0 w 702713"/>
                  <a:gd name="connsiteY8" fmla="*/ 36873 h 3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713" h="368733">
                    <a:moveTo>
                      <a:pt x="0" y="36873"/>
                    </a:moveTo>
                    <a:cubicBezTo>
                      <a:pt x="0" y="16509"/>
                      <a:pt x="16509" y="0"/>
                      <a:pt x="36873" y="0"/>
                    </a:cubicBezTo>
                    <a:lnTo>
                      <a:pt x="665840" y="0"/>
                    </a:lnTo>
                    <a:cubicBezTo>
                      <a:pt x="686204" y="0"/>
                      <a:pt x="702713" y="16509"/>
                      <a:pt x="702713" y="36873"/>
                    </a:cubicBezTo>
                    <a:lnTo>
                      <a:pt x="702713" y="331860"/>
                    </a:lnTo>
                    <a:cubicBezTo>
                      <a:pt x="702713" y="352224"/>
                      <a:pt x="686204" y="368733"/>
                      <a:pt x="665840" y="368733"/>
                    </a:cubicBezTo>
                    <a:lnTo>
                      <a:pt x="36873" y="368733"/>
                    </a:lnTo>
                    <a:cubicBezTo>
                      <a:pt x="16509" y="368733"/>
                      <a:pt x="0" y="352224"/>
                      <a:pt x="0" y="331860"/>
                    </a:cubicBezTo>
                    <a:lnTo>
                      <a:pt x="0" y="368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470" tIns="37470" rIns="37470" bIns="37470" numCol="1" spcCol="1270" anchor="ctr" anchorCtr="0">
                <a:noAutofit/>
              </a:bodyPr>
              <a:lstStyle/>
              <a:p>
                <a:pPr marL="0" lvl="0" indent="0" algn="ctr" defTabSz="311150">
                  <a:lnSpc>
                    <a:spcPct val="90000"/>
                  </a:lnSpc>
                  <a:spcBef>
                    <a:spcPct val="0"/>
                  </a:spcBef>
                  <a:spcAft>
                    <a:spcPct val="35000"/>
                  </a:spcAft>
                  <a:buNone/>
                </a:pPr>
                <a:r>
                  <a:rPr lang="zh-CN" altLang="en-US" sz="700" b="1" kern="1200" dirty="0">
                    <a:latin typeface="微软雅黑" panose="020B0503020204020204" pitchFamily="34" charset="-122"/>
                    <a:ea typeface="微软雅黑" panose="020B0503020204020204" pitchFamily="34" charset="-122"/>
                  </a:rPr>
                  <a:t>可靠性分析</a:t>
                </a:r>
              </a:p>
            </p:txBody>
          </p:sp>
          <p:sp>
            <p:nvSpPr>
              <p:cNvPr id="1048677" name="矩形: 圆角 63"/>
              <p:cNvSpPr/>
              <p:nvPr/>
            </p:nvSpPr>
            <p:spPr>
              <a:xfrm>
                <a:off x="1804081"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78" name="任意多边形: 形状 64"/>
              <p:cNvSpPr/>
              <p:nvPr/>
            </p:nvSpPr>
            <p:spPr bwMode="white">
              <a:xfrm>
                <a:off x="1868601"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可靠性数据分析</a:t>
                </a:r>
              </a:p>
            </p:txBody>
          </p:sp>
          <p:sp>
            <p:nvSpPr>
              <p:cNvPr id="1048679" name="矩形: 圆角 65"/>
              <p:cNvSpPr/>
              <p:nvPr/>
            </p:nvSpPr>
            <p:spPr>
              <a:xfrm>
                <a:off x="2194132"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80" name="任意多边形: 形状 66"/>
              <p:cNvSpPr/>
              <p:nvPr/>
            </p:nvSpPr>
            <p:spPr bwMode="white">
              <a:xfrm>
                <a:off x="2258653"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600" kern="1200" dirty="0">
                    <a:latin typeface="微软雅黑" panose="020B0503020204020204" pitchFamily="34" charset="-122"/>
                    <a:ea typeface="微软雅黑" panose="020B0503020204020204" pitchFamily="34" charset="-122"/>
                  </a:rPr>
                  <a:t>可靠性载荷谱分析</a:t>
                </a:r>
              </a:p>
            </p:txBody>
          </p:sp>
          <p:sp>
            <p:nvSpPr>
              <p:cNvPr id="1048681" name="矩形: 圆角 67"/>
              <p:cNvSpPr/>
              <p:nvPr/>
            </p:nvSpPr>
            <p:spPr>
              <a:xfrm>
                <a:off x="2753385" y="1205829"/>
                <a:ext cx="702713" cy="36873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82" name="任意多边形: 形状 68"/>
              <p:cNvSpPr/>
              <p:nvPr/>
            </p:nvSpPr>
            <p:spPr bwMode="white">
              <a:xfrm>
                <a:off x="2817905" y="1267123"/>
                <a:ext cx="702713" cy="368733"/>
              </a:xfrm>
              <a:custGeom>
                <a:avLst/>
                <a:gdLst>
                  <a:gd name="connsiteX0" fmla="*/ 0 w 702713"/>
                  <a:gd name="connsiteY0" fmla="*/ 36873 h 368733"/>
                  <a:gd name="connsiteX1" fmla="*/ 36873 w 702713"/>
                  <a:gd name="connsiteY1" fmla="*/ 0 h 368733"/>
                  <a:gd name="connsiteX2" fmla="*/ 665840 w 702713"/>
                  <a:gd name="connsiteY2" fmla="*/ 0 h 368733"/>
                  <a:gd name="connsiteX3" fmla="*/ 702713 w 702713"/>
                  <a:gd name="connsiteY3" fmla="*/ 36873 h 368733"/>
                  <a:gd name="connsiteX4" fmla="*/ 702713 w 702713"/>
                  <a:gd name="connsiteY4" fmla="*/ 331860 h 368733"/>
                  <a:gd name="connsiteX5" fmla="*/ 665840 w 702713"/>
                  <a:gd name="connsiteY5" fmla="*/ 368733 h 368733"/>
                  <a:gd name="connsiteX6" fmla="*/ 36873 w 702713"/>
                  <a:gd name="connsiteY6" fmla="*/ 368733 h 368733"/>
                  <a:gd name="connsiteX7" fmla="*/ 0 w 702713"/>
                  <a:gd name="connsiteY7" fmla="*/ 331860 h 368733"/>
                  <a:gd name="connsiteX8" fmla="*/ 0 w 702713"/>
                  <a:gd name="connsiteY8" fmla="*/ 36873 h 3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713" h="368733">
                    <a:moveTo>
                      <a:pt x="0" y="36873"/>
                    </a:moveTo>
                    <a:cubicBezTo>
                      <a:pt x="0" y="16509"/>
                      <a:pt x="16509" y="0"/>
                      <a:pt x="36873" y="0"/>
                    </a:cubicBezTo>
                    <a:lnTo>
                      <a:pt x="665840" y="0"/>
                    </a:lnTo>
                    <a:cubicBezTo>
                      <a:pt x="686204" y="0"/>
                      <a:pt x="702713" y="16509"/>
                      <a:pt x="702713" y="36873"/>
                    </a:cubicBezTo>
                    <a:lnTo>
                      <a:pt x="702713" y="331860"/>
                    </a:lnTo>
                    <a:cubicBezTo>
                      <a:pt x="702713" y="352224"/>
                      <a:pt x="686204" y="368733"/>
                      <a:pt x="665840" y="368733"/>
                    </a:cubicBezTo>
                    <a:lnTo>
                      <a:pt x="36873" y="368733"/>
                    </a:lnTo>
                    <a:cubicBezTo>
                      <a:pt x="16509" y="368733"/>
                      <a:pt x="0" y="352224"/>
                      <a:pt x="0" y="331860"/>
                    </a:cubicBezTo>
                    <a:lnTo>
                      <a:pt x="0" y="368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470" tIns="37470" rIns="37470" bIns="37470" numCol="1" spcCol="1270" anchor="ctr" anchorCtr="0">
                <a:noAutofit/>
              </a:bodyPr>
              <a:lstStyle/>
              <a:p>
                <a:pPr marL="0" lvl="0" indent="0" algn="ctr" defTabSz="311150">
                  <a:lnSpc>
                    <a:spcPct val="90000"/>
                  </a:lnSpc>
                  <a:spcBef>
                    <a:spcPct val="0"/>
                  </a:spcBef>
                  <a:spcAft>
                    <a:spcPct val="35000"/>
                  </a:spcAft>
                  <a:buNone/>
                </a:pPr>
                <a:r>
                  <a:rPr lang="zh-CN" altLang="en-US" sz="700" b="1" kern="1200" dirty="0">
                    <a:latin typeface="微软雅黑" panose="020B0503020204020204" pitchFamily="34" charset="-122"/>
                    <a:ea typeface="微软雅黑" panose="020B0503020204020204" pitchFamily="34" charset="-122"/>
                  </a:rPr>
                  <a:t>可靠性设计</a:t>
                </a:r>
              </a:p>
            </p:txBody>
          </p:sp>
          <p:sp>
            <p:nvSpPr>
              <p:cNvPr id="1048683" name="矩形: 圆角 69"/>
              <p:cNvSpPr/>
              <p:nvPr/>
            </p:nvSpPr>
            <p:spPr>
              <a:xfrm>
                <a:off x="2584184"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84" name="任意多边形: 形状 70"/>
              <p:cNvSpPr/>
              <p:nvPr/>
            </p:nvSpPr>
            <p:spPr bwMode="white">
              <a:xfrm>
                <a:off x="2648705"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可靠性仿真方法</a:t>
                </a:r>
              </a:p>
            </p:txBody>
          </p:sp>
          <p:sp>
            <p:nvSpPr>
              <p:cNvPr id="1048685" name="矩形: 圆角 71"/>
              <p:cNvSpPr/>
              <p:nvPr/>
            </p:nvSpPr>
            <p:spPr>
              <a:xfrm>
                <a:off x="2974236"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86" name="任意多边形: 形状 72"/>
              <p:cNvSpPr/>
              <p:nvPr/>
            </p:nvSpPr>
            <p:spPr bwMode="white">
              <a:xfrm>
                <a:off x="3038757"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可靠性设计准则</a:t>
                </a:r>
              </a:p>
            </p:txBody>
          </p:sp>
          <p:sp>
            <p:nvSpPr>
              <p:cNvPr id="1048687" name="矩形: 圆角 73"/>
              <p:cNvSpPr/>
              <p:nvPr/>
            </p:nvSpPr>
            <p:spPr>
              <a:xfrm>
                <a:off x="3364288"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88" name="任意多边形: 形状 74"/>
              <p:cNvSpPr/>
              <p:nvPr/>
            </p:nvSpPr>
            <p:spPr bwMode="white">
              <a:xfrm>
                <a:off x="3428808"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可靠性设计方法</a:t>
                </a:r>
              </a:p>
            </p:txBody>
          </p:sp>
          <p:sp>
            <p:nvSpPr>
              <p:cNvPr id="1048689" name="矩形: 圆角 75"/>
              <p:cNvSpPr/>
              <p:nvPr/>
            </p:nvSpPr>
            <p:spPr>
              <a:xfrm>
                <a:off x="3585139" y="1205829"/>
                <a:ext cx="702713" cy="36873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90" name="任意多边形: 形状 76"/>
              <p:cNvSpPr/>
              <p:nvPr/>
            </p:nvSpPr>
            <p:spPr bwMode="white">
              <a:xfrm>
                <a:off x="3649660" y="1267123"/>
                <a:ext cx="702713" cy="368733"/>
              </a:xfrm>
              <a:custGeom>
                <a:avLst/>
                <a:gdLst>
                  <a:gd name="connsiteX0" fmla="*/ 0 w 702713"/>
                  <a:gd name="connsiteY0" fmla="*/ 36873 h 368733"/>
                  <a:gd name="connsiteX1" fmla="*/ 36873 w 702713"/>
                  <a:gd name="connsiteY1" fmla="*/ 0 h 368733"/>
                  <a:gd name="connsiteX2" fmla="*/ 665840 w 702713"/>
                  <a:gd name="connsiteY2" fmla="*/ 0 h 368733"/>
                  <a:gd name="connsiteX3" fmla="*/ 702713 w 702713"/>
                  <a:gd name="connsiteY3" fmla="*/ 36873 h 368733"/>
                  <a:gd name="connsiteX4" fmla="*/ 702713 w 702713"/>
                  <a:gd name="connsiteY4" fmla="*/ 331860 h 368733"/>
                  <a:gd name="connsiteX5" fmla="*/ 665840 w 702713"/>
                  <a:gd name="connsiteY5" fmla="*/ 368733 h 368733"/>
                  <a:gd name="connsiteX6" fmla="*/ 36873 w 702713"/>
                  <a:gd name="connsiteY6" fmla="*/ 368733 h 368733"/>
                  <a:gd name="connsiteX7" fmla="*/ 0 w 702713"/>
                  <a:gd name="connsiteY7" fmla="*/ 331860 h 368733"/>
                  <a:gd name="connsiteX8" fmla="*/ 0 w 702713"/>
                  <a:gd name="connsiteY8" fmla="*/ 36873 h 3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713" h="368733">
                    <a:moveTo>
                      <a:pt x="0" y="36873"/>
                    </a:moveTo>
                    <a:cubicBezTo>
                      <a:pt x="0" y="16509"/>
                      <a:pt x="16509" y="0"/>
                      <a:pt x="36873" y="0"/>
                    </a:cubicBezTo>
                    <a:lnTo>
                      <a:pt x="665840" y="0"/>
                    </a:lnTo>
                    <a:cubicBezTo>
                      <a:pt x="686204" y="0"/>
                      <a:pt x="702713" y="16509"/>
                      <a:pt x="702713" y="36873"/>
                    </a:cubicBezTo>
                    <a:lnTo>
                      <a:pt x="702713" y="331860"/>
                    </a:lnTo>
                    <a:cubicBezTo>
                      <a:pt x="702713" y="352224"/>
                      <a:pt x="686204" y="368733"/>
                      <a:pt x="665840" y="368733"/>
                    </a:cubicBezTo>
                    <a:lnTo>
                      <a:pt x="36873" y="368733"/>
                    </a:lnTo>
                    <a:cubicBezTo>
                      <a:pt x="16509" y="368733"/>
                      <a:pt x="0" y="352224"/>
                      <a:pt x="0" y="331860"/>
                    </a:cubicBezTo>
                    <a:lnTo>
                      <a:pt x="0" y="368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470" tIns="37470" rIns="37470" bIns="37470" numCol="1" spcCol="1270" anchor="ctr" anchorCtr="0">
                <a:noAutofit/>
              </a:bodyPr>
              <a:lstStyle/>
              <a:p>
                <a:pPr marL="0" lvl="0" indent="0" algn="ctr" defTabSz="311150">
                  <a:lnSpc>
                    <a:spcPct val="90000"/>
                  </a:lnSpc>
                  <a:spcBef>
                    <a:spcPct val="0"/>
                  </a:spcBef>
                  <a:spcAft>
                    <a:spcPct val="35000"/>
                  </a:spcAft>
                  <a:buNone/>
                </a:pPr>
                <a:r>
                  <a:rPr lang="zh-CN" altLang="en-US" sz="700" b="1" kern="1200" dirty="0">
                    <a:latin typeface="微软雅黑" panose="020B0503020204020204" pitchFamily="34" charset="-122"/>
                    <a:ea typeface="微软雅黑" panose="020B0503020204020204" pitchFamily="34" charset="-122"/>
                  </a:rPr>
                  <a:t>可靠性建模</a:t>
                </a:r>
              </a:p>
            </p:txBody>
          </p:sp>
          <p:sp>
            <p:nvSpPr>
              <p:cNvPr id="1048691" name="矩形: 圆角 77"/>
              <p:cNvSpPr/>
              <p:nvPr/>
            </p:nvSpPr>
            <p:spPr>
              <a:xfrm>
                <a:off x="3805990"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92" name="任意多边形: 形状 78"/>
              <p:cNvSpPr/>
              <p:nvPr/>
            </p:nvSpPr>
            <p:spPr bwMode="white">
              <a:xfrm>
                <a:off x="3870511"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spc="-150" dirty="0">
                    <a:latin typeface="微软雅黑" panose="020B0503020204020204" pitchFamily="34" charset="-122"/>
                    <a:ea typeface="微软雅黑" panose="020B0503020204020204" pitchFamily="34" charset="-122"/>
                  </a:rPr>
                  <a:t>可靠性建模与预计方法</a:t>
                </a:r>
              </a:p>
            </p:txBody>
          </p:sp>
          <p:sp>
            <p:nvSpPr>
              <p:cNvPr id="1048693" name="矩形: 圆角 79"/>
              <p:cNvSpPr/>
              <p:nvPr/>
            </p:nvSpPr>
            <p:spPr>
              <a:xfrm>
                <a:off x="4416893" y="1205829"/>
                <a:ext cx="702713" cy="36873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94" name="任意多边形: 形状 80"/>
              <p:cNvSpPr/>
              <p:nvPr/>
            </p:nvSpPr>
            <p:spPr bwMode="white">
              <a:xfrm>
                <a:off x="4481414" y="1267123"/>
                <a:ext cx="702713" cy="368733"/>
              </a:xfrm>
              <a:custGeom>
                <a:avLst/>
                <a:gdLst>
                  <a:gd name="connsiteX0" fmla="*/ 0 w 702713"/>
                  <a:gd name="connsiteY0" fmla="*/ 36873 h 368733"/>
                  <a:gd name="connsiteX1" fmla="*/ 36873 w 702713"/>
                  <a:gd name="connsiteY1" fmla="*/ 0 h 368733"/>
                  <a:gd name="connsiteX2" fmla="*/ 665840 w 702713"/>
                  <a:gd name="connsiteY2" fmla="*/ 0 h 368733"/>
                  <a:gd name="connsiteX3" fmla="*/ 702713 w 702713"/>
                  <a:gd name="connsiteY3" fmla="*/ 36873 h 368733"/>
                  <a:gd name="connsiteX4" fmla="*/ 702713 w 702713"/>
                  <a:gd name="connsiteY4" fmla="*/ 331860 h 368733"/>
                  <a:gd name="connsiteX5" fmla="*/ 665840 w 702713"/>
                  <a:gd name="connsiteY5" fmla="*/ 368733 h 368733"/>
                  <a:gd name="connsiteX6" fmla="*/ 36873 w 702713"/>
                  <a:gd name="connsiteY6" fmla="*/ 368733 h 368733"/>
                  <a:gd name="connsiteX7" fmla="*/ 0 w 702713"/>
                  <a:gd name="connsiteY7" fmla="*/ 331860 h 368733"/>
                  <a:gd name="connsiteX8" fmla="*/ 0 w 702713"/>
                  <a:gd name="connsiteY8" fmla="*/ 36873 h 3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713" h="368733">
                    <a:moveTo>
                      <a:pt x="0" y="36873"/>
                    </a:moveTo>
                    <a:cubicBezTo>
                      <a:pt x="0" y="16509"/>
                      <a:pt x="16509" y="0"/>
                      <a:pt x="36873" y="0"/>
                    </a:cubicBezTo>
                    <a:lnTo>
                      <a:pt x="665840" y="0"/>
                    </a:lnTo>
                    <a:cubicBezTo>
                      <a:pt x="686204" y="0"/>
                      <a:pt x="702713" y="16509"/>
                      <a:pt x="702713" y="36873"/>
                    </a:cubicBezTo>
                    <a:lnTo>
                      <a:pt x="702713" y="331860"/>
                    </a:lnTo>
                    <a:cubicBezTo>
                      <a:pt x="702713" y="352224"/>
                      <a:pt x="686204" y="368733"/>
                      <a:pt x="665840" y="368733"/>
                    </a:cubicBezTo>
                    <a:lnTo>
                      <a:pt x="36873" y="368733"/>
                    </a:lnTo>
                    <a:cubicBezTo>
                      <a:pt x="16509" y="368733"/>
                      <a:pt x="0" y="352224"/>
                      <a:pt x="0" y="331860"/>
                    </a:cubicBezTo>
                    <a:lnTo>
                      <a:pt x="0" y="368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470" tIns="37470" rIns="37470" bIns="37470" numCol="1" spcCol="1270" anchor="ctr" anchorCtr="0">
                <a:noAutofit/>
              </a:bodyPr>
              <a:lstStyle/>
              <a:p>
                <a:pPr marL="0" lvl="0" indent="0" algn="ctr" defTabSz="311150">
                  <a:lnSpc>
                    <a:spcPct val="90000"/>
                  </a:lnSpc>
                  <a:spcBef>
                    <a:spcPct val="0"/>
                  </a:spcBef>
                  <a:spcAft>
                    <a:spcPct val="35000"/>
                  </a:spcAft>
                  <a:buNone/>
                </a:pPr>
                <a:r>
                  <a:rPr lang="zh-CN" altLang="en-US" sz="700" b="1" kern="1200" dirty="0">
                    <a:latin typeface="微软雅黑" panose="020B0503020204020204" pitchFamily="34" charset="-122"/>
                    <a:ea typeface="微软雅黑" panose="020B0503020204020204" pitchFamily="34" charset="-122"/>
                  </a:rPr>
                  <a:t>可靠性分配</a:t>
                </a:r>
              </a:p>
            </p:txBody>
          </p:sp>
          <p:sp>
            <p:nvSpPr>
              <p:cNvPr id="1048695" name="矩形: 圆角 81"/>
              <p:cNvSpPr/>
              <p:nvPr/>
            </p:nvSpPr>
            <p:spPr>
              <a:xfrm>
                <a:off x="4637745"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96" name="任意多边形: 形状 82"/>
              <p:cNvSpPr/>
              <p:nvPr/>
            </p:nvSpPr>
            <p:spPr bwMode="white">
              <a:xfrm>
                <a:off x="4702265"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可靠性分配方法</a:t>
                </a:r>
              </a:p>
            </p:txBody>
          </p:sp>
          <p:sp>
            <p:nvSpPr>
              <p:cNvPr id="1048697" name="矩形: 圆角 83"/>
              <p:cNvSpPr/>
              <p:nvPr/>
            </p:nvSpPr>
            <p:spPr>
              <a:xfrm>
                <a:off x="5248648" y="1205829"/>
                <a:ext cx="702713" cy="36873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698" name="任意多边形: 形状 84"/>
              <p:cNvSpPr/>
              <p:nvPr/>
            </p:nvSpPr>
            <p:spPr bwMode="white">
              <a:xfrm>
                <a:off x="5313168" y="1267123"/>
                <a:ext cx="702713" cy="368733"/>
              </a:xfrm>
              <a:custGeom>
                <a:avLst/>
                <a:gdLst>
                  <a:gd name="connsiteX0" fmla="*/ 0 w 702713"/>
                  <a:gd name="connsiteY0" fmla="*/ 36873 h 368733"/>
                  <a:gd name="connsiteX1" fmla="*/ 36873 w 702713"/>
                  <a:gd name="connsiteY1" fmla="*/ 0 h 368733"/>
                  <a:gd name="connsiteX2" fmla="*/ 665840 w 702713"/>
                  <a:gd name="connsiteY2" fmla="*/ 0 h 368733"/>
                  <a:gd name="connsiteX3" fmla="*/ 702713 w 702713"/>
                  <a:gd name="connsiteY3" fmla="*/ 36873 h 368733"/>
                  <a:gd name="connsiteX4" fmla="*/ 702713 w 702713"/>
                  <a:gd name="connsiteY4" fmla="*/ 331860 h 368733"/>
                  <a:gd name="connsiteX5" fmla="*/ 665840 w 702713"/>
                  <a:gd name="connsiteY5" fmla="*/ 368733 h 368733"/>
                  <a:gd name="connsiteX6" fmla="*/ 36873 w 702713"/>
                  <a:gd name="connsiteY6" fmla="*/ 368733 h 368733"/>
                  <a:gd name="connsiteX7" fmla="*/ 0 w 702713"/>
                  <a:gd name="connsiteY7" fmla="*/ 331860 h 368733"/>
                  <a:gd name="connsiteX8" fmla="*/ 0 w 702713"/>
                  <a:gd name="connsiteY8" fmla="*/ 36873 h 3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713" h="368733">
                    <a:moveTo>
                      <a:pt x="0" y="36873"/>
                    </a:moveTo>
                    <a:cubicBezTo>
                      <a:pt x="0" y="16509"/>
                      <a:pt x="16509" y="0"/>
                      <a:pt x="36873" y="0"/>
                    </a:cubicBezTo>
                    <a:lnTo>
                      <a:pt x="665840" y="0"/>
                    </a:lnTo>
                    <a:cubicBezTo>
                      <a:pt x="686204" y="0"/>
                      <a:pt x="702713" y="16509"/>
                      <a:pt x="702713" y="36873"/>
                    </a:cubicBezTo>
                    <a:lnTo>
                      <a:pt x="702713" y="331860"/>
                    </a:lnTo>
                    <a:cubicBezTo>
                      <a:pt x="702713" y="352224"/>
                      <a:pt x="686204" y="368733"/>
                      <a:pt x="665840" y="368733"/>
                    </a:cubicBezTo>
                    <a:lnTo>
                      <a:pt x="36873" y="368733"/>
                    </a:lnTo>
                    <a:cubicBezTo>
                      <a:pt x="16509" y="368733"/>
                      <a:pt x="0" y="352224"/>
                      <a:pt x="0" y="331860"/>
                    </a:cubicBezTo>
                    <a:lnTo>
                      <a:pt x="0" y="368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470" tIns="37470" rIns="37470" bIns="37470" numCol="1" spcCol="1270" anchor="ctr" anchorCtr="0">
                <a:noAutofit/>
              </a:bodyPr>
              <a:lstStyle/>
              <a:p>
                <a:pPr marL="0" lvl="0" indent="0" algn="ctr" defTabSz="311150">
                  <a:lnSpc>
                    <a:spcPct val="90000"/>
                  </a:lnSpc>
                  <a:spcBef>
                    <a:spcPct val="0"/>
                  </a:spcBef>
                  <a:spcAft>
                    <a:spcPct val="35000"/>
                  </a:spcAft>
                  <a:buNone/>
                </a:pPr>
                <a:r>
                  <a:rPr lang="zh-CN" altLang="en-US" sz="700" b="1" kern="1200" dirty="0">
                    <a:latin typeface="微软雅黑" panose="020B0503020204020204" pitchFamily="34" charset="-122"/>
                    <a:ea typeface="微软雅黑" panose="020B0503020204020204" pitchFamily="34" charset="-122"/>
                  </a:rPr>
                  <a:t>可靠性验证</a:t>
                </a:r>
              </a:p>
            </p:txBody>
          </p:sp>
          <p:sp>
            <p:nvSpPr>
              <p:cNvPr id="1048699" name="矩形: 圆角 85"/>
              <p:cNvSpPr/>
              <p:nvPr/>
            </p:nvSpPr>
            <p:spPr>
              <a:xfrm>
                <a:off x="5079447"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700" name="任意多边形: 形状 86"/>
              <p:cNvSpPr/>
              <p:nvPr/>
            </p:nvSpPr>
            <p:spPr bwMode="white">
              <a:xfrm>
                <a:off x="5143967"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验证要求、总则</a:t>
                </a:r>
              </a:p>
            </p:txBody>
          </p:sp>
          <p:sp>
            <p:nvSpPr>
              <p:cNvPr id="1048701" name="矩形: 圆角 87"/>
              <p:cNvSpPr/>
              <p:nvPr/>
            </p:nvSpPr>
            <p:spPr>
              <a:xfrm>
                <a:off x="5469499"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702" name="任意多边形: 形状 88"/>
              <p:cNvSpPr/>
              <p:nvPr/>
            </p:nvSpPr>
            <p:spPr bwMode="white">
              <a:xfrm>
                <a:off x="5534019"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可靠性试验设计</a:t>
                </a:r>
              </a:p>
            </p:txBody>
          </p:sp>
          <p:sp>
            <p:nvSpPr>
              <p:cNvPr id="1048703" name="矩形: 圆角 89"/>
              <p:cNvSpPr/>
              <p:nvPr/>
            </p:nvSpPr>
            <p:spPr>
              <a:xfrm>
                <a:off x="5859551" y="1743445"/>
                <a:ext cx="261011" cy="114641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704" name="任意多边形: 形状 90"/>
              <p:cNvSpPr/>
              <p:nvPr/>
            </p:nvSpPr>
            <p:spPr bwMode="white">
              <a:xfrm>
                <a:off x="5924071" y="1804739"/>
                <a:ext cx="261011" cy="1146411"/>
              </a:xfrm>
              <a:custGeom>
                <a:avLst/>
                <a:gdLst>
                  <a:gd name="connsiteX0" fmla="*/ 0 w 261011"/>
                  <a:gd name="connsiteY0" fmla="*/ 26101 h 1146411"/>
                  <a:gd name="connsiteX1" fmla="*/ 26101 w 261011"/>
                  <a:gd name="connsiteY1" fmla="*/ 0 h 1146411"/>
                  <a:gd name="connsiteX2" fmla="*/ 234910 w 261011"/>
                  <a:gd name="connsiteY2" fmla="*/ 0 h 1146411"/>
                  <a:gd name="connsiteX3" fmla="*/ 261011 w 261011"/>
                  <a:gd name="connsiteY3" fmla="*/ 26101 h 1146411"/>
                  <a:gd name="connsiteX4" fmla="*/ 261011 w 261011"/>
                  <a:gd name="connsiteY4" fmla="*/ 1120310 h 1146411"/>
                  <a:gd name="connsiteX5" fmla="*/ 234910 w 261011"/>
                  <a:gd name="connsiteY5" fmla="*/ 1146411 h 1146411"/>
                  <a:gd name="connsiteX6" fmla="*/ 26101 w 261011"/>
                  <a:gd name="connsiteY6" fmla="*/ 1146411 h 1146411"/>
                  <a:gd name="connsiteX7" fmla="*/ 0 w 261011"/>
                  <a:gd name="connsiteY7" fmla="*/ 1120310 h 1146411"/>
                  <a:gd name="connsiteX8" fmla="*/ 0 w 261011"/>
                  <a:gd name="connsiteY8" fmla="*/ 26101 h 11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011" h="1146411">
                    <a:moveTo>
                      <a:pt x="0" y="26101"/>
                    </a:moveTo>
                    <a:cubicBezTo>
                      <a:pt x="0" y="11686"/>
                      <a:pt x="11686" y="0"/>
                      <a:pt x="26101" y="0"/>
                    </a:cubicBezTo>
                    <a:lnTo>
                      <a:pt x="234910" y="0"/>
                    </a:lnTo>
                    <a:cubicBezTo>
                      <a:pt x="249325" y="0"/>
                      <a:pt x="261011" y="11686"/>
                      <a:pt x="261011" y="26101"/>
                    </a:cubicBezTo>
                    <a:lnTo>
                      <a:pt x="261011" y="1120310"/>
                    </a:lnTo>
                    <a:cubicBezTo>
                      <a:pt x="261011" y="1134725"/>
                      <a:pt x="249325" y="1146411"/>
                      <a:pt x="234910" y="1146411"/>
                    </a:cubicBezTo>
                    <a:lnTo>
                      <a:pt x="26101" y="1146411"/>
                    </a:lnTo>
                    <a:cubicBezTo>
                      <a:pt x="11686" y="1146411"/>
                      <a:pt x="0" y="1134725"/>
                      <a:pt x="0" y="1120310"/>
                    </a:cubicBezTo>
                    <a:lnTo>
                      <a:pt x="0" y="2610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eaVert" wrap="square" lIns="34315" tIns="34315" rIns="34315" bIns="34315" numCol="1" spcCol="1270" anchor="ctr" anchorCtr="0">
                <a:noAutofit/>
              </a:bodyPr>
              <a:lstStyle/>
              <a:p>
                <a:pPr marL="0" lvl="0" indent="0" algn="l" defTabSz="311150">
                  <a:lnSpc>
                    <a:spcPts val="1300"/>
                  </a:lnSpc>
                  <a:spcBef>
                    <a:spcPct val="0"/>
                  </a:spcBef>
                  <a:spcAft>
                    <a:spcPts val="0"/>
                  </a:spcAft>
                  <a:buNone/>
                </a:pPr>
                <a:r>
                  <a:rPr lang="zh-CN" altLang="en-US" sz="700" kern="1200" dirty="0">
                    <a:latin typeface="微软雅黑" panose="020B0503020204020204" pitchFamily="34" charset="-122"/>
                    <a:ea typeface="微软雅黑" panose="020B0503020204020204" pitchFamily="34" charset="-122"/>
                  </a:rPr>
                  <a:t>可靠性试验方法</a:t>
                </a:r>
              </a:p>
            </p:txBody>
          </p:sp>
          <p:sp>
            <p:nvSpPr>
              <p:cNvPr id="1048705" name="矩形: 圆角 91"/>
              <p:cNvSpPr/>
              <p:nvPr/>
            </p:nvSpPr>
            <p:spPr>
              <a:xfrm>
                <a:off x="5145774" y="3058738"/>
                <a:ext cx="476827" cy="23908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706" name="任意多边形: 形状 92"/>
              <p:cNvSpPr/>
              <p:nvPr/>
            </p:nvSpPr>
            <p:spPr bwMode="white">
              <a:xfrm>
                <a:off x="5210294" y="3120032"/>
                <a:ext cx="476827" cy="239083"/>
              </a:xfrm>
              <a:custGeom>
                <a:avLst/>
                <a:gdLst>
                  <a:gd name="connsiteX0" fmla="*/ 0 w 476827"/>
                  <a:gd name="connsiteY0" fmla="*/ 23908 h 239083"/>
                  <a:gd name="connsiteX1" fmla="*/ 23908 w 476827"/>
                  <a:gd name="connsiteY1" fmla="*/ 0 h 239083"/>
                  <a:gd name="connsiteX2" fmla="*/ 452919 w 476827"/>
                  <a:gd name="connsiteY2" fmla="*/ 0 h 239083"/>
                  <a:gd name="connsiteX3" fmla="*/ 476827 w 476827"/>
                  <a:gd name="connsiteY3" fmla="*/ 23908 h 239083"/>
                  <a:gd name="connsiteX4" fmla="*/ 476827 w 476827"/>
                  <a:gd name="connsiteY4" fmla="*/ 215175 h 239083"/>
                  <a:gd name="connsiteX5" fmla="*/ 452919 w 476827"/>
                  <a:gd name="connsiteY5" fmla="*/ 239083 h 239083"/>
                  <a:gd name="connsiteX6" fmla="*/ 23908 w 476827"/>
                  <a:gd name="connsiteY6" fmla="*/ 239083 h 239083"/>
                  <a:gd name="connsiteX7" fmla="*/ 0 w 476827"/>
                  <a:gd name="connsiteY7" fmla="*/ 215175 h 239083"/>
                  <a:gd name="connsiteX8" fmla="*/ 0 w 476827"/>
                  <a:gd name="connsiteY8" fmla="*/ 23908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827" h="239083">
                    <a:moveTo>
                      <a:pt x="0" y="23908"/>
                    </a:moveTo>
                    <a:cubicBezTo>
                      <a:pt x="0" y="10704"/>
                      <a:pt x="10704" y="0"/>
                      <a:pt x="23908" y="0"/>
                    </a:cubicBezTo>
                    <a:lnTo>
                      <a:pt x="452919" y="0"/>
                    </a:lnTo>
                    <a:cubicBezTo>
                      <a:pt x="466123" y="0"/>
                      <a:pt x="476827" y="10704"/>
                      <a:pt x="476827" y="23908"/>
                    </a:cubicBezTo>
                    <a:lnTo>
                      <a:pt x="476827" y="215175"/>
                    </a:lnTo>
                    <a:cubicBezTo>
                      <a:pt x="476827" y="228379"/>
                      <a:pt x="466123" y="239083"/>
                      <a:pt x="452919" y="239083"/>
                    </a:cubicBezTo>
                    <a:lnTo>
                      <a:pt x="23908" y="239083"/>
                    </a:lnTo>
                    <a:cubicBezTo>
                      <a:pt x="10704" y="239083"/>
                      <a:pt x="0" y="228379"/>
                      <a:pt x="0" y="215175"/>
                    </a:cubicBezTo>
                    <a:lnTo>
                      <a:pt x="0" y="239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3673" tIns="33673" rIns="33673" bIns="33673" numCol="1" spcCol="1270" anchor="ctr" anchorCtr="0">
                <a:noAutofit/>
              </a:bodyPr>
              <a:lstStyle/>
              <a:p>
                <a:pPr marL="0" lvl="0" indent="0" algn="ctr" defTabSz="311150">
                  <a:lnSpc>
                    <a:spcPct val="90000"/>
                  </a:lnSpc>
                  <a:spcBef>
                    <a:spcPct val="0"/>
                  </a:spcBef>
                  <a:spcAft>
                    <a:spcPct val="35000"/>
                  </a:spcAft>
                  <a:buNone/>
                </a:pPr>
                <a:r>
                  <a:rPr lang="zh-CN" altLang="en-US" sz="700" kern="1200" dirty="0">
                    <a:latin typeface="微软雅黑" panose="020B0503020204020204" pitchFamily="34" charset="-122"/>
                    <a:ea typeface="微软雅黑" panose="020B0503020204020204" pitchFamily="34" charset="-122"/>
                  </a:rPr>
                  <a:t>整机</a:t>
                </a:r>
              </a:p>
            </p:txBody>
          </p:sp>
          <p:sp>
            <p:nvSpPr>
              <p:cNvPr id="1048707" name="矩形: 圆角 93"/>
              <p:cNvSpPr/>
              <p:nvPr/>
            </p:nvSpPr>
            <p:spPr>
              <a:xfrm>
                <a:off x="5751642" y="3058738"/>
                <a:ext cx="476827" cy="23908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708" name="任意多边形: 形状 94"/>
              <p:cNvSpPr/>
              <p:nvPr/>
            </p:nvSpPr>
            <p:spPr bwMode="white">
              <a:xfrm>
                <a:off x="5816163" y="3120032"/>
                <a:ext cx="476827" cy="239083"/>
              </a:xfrm>
              <a:custGeom>
                <a:avLst/>
                <a:gdLst>
                  <a:gd name="connsiteX0" fmla="*/ 0 w 476827"/>
                  <a:gd name="connsiteY0" fmla="*/ 23908 h 239083"/>
                  <a:gd name="connsiteX1" fmla="*/ 23908 w 476827"/>
                  <a:gd name="connsiteY1" fmla="*/ 0 h 239083"/>
                  <a:gd name="connsiteX2" fmla="*/ 452919 w 476827"/>
                  <a:gd name="connsiteY2" fmla="*/ 0 h 239083"/>
                  <a:gd name="connsiteX3" fmla="*/ 476827 w 476827"/>
                  <a:gd name="connsiteY3" fmla="*/ 23908 h 239083"/>
                  <a:gd name="connsiteX4" fmla="*/ 476827 w 476827"/>
                  <a:gd name="connsiteY4" fmla="*/ 215175 h 239083"/>
                  <a:gd name="connsiteX5" fmla="*/ 452919 w 476827"/>
                  <a:gd name="connsiteY5" fmla="*/ 239083 h 239083"/>
                  <a:gd name="connsiteX6" fmla="*/ 23908 w 476827"/>
                  <a:gd name="connsiteY6" fmla="*/ 239083 h 239083"/>
                  <a:gd name="connsiteX7" fmla="*/ 0 w 476827"/>
                  <a:gd name="connsiteY7" fmla="*/ 215175 h 239083"/>
                  <a:gd name="connsiteX8" fmla="*/ 0 w 476827"/>
                  <a:gd name="connsiteY8" fmla="*/ 23908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827" h="239083">
                    <a:moveTo>
                      <a:pt x="0" y="23908"/>
                    </a:moveTo>
                    <a:cubicBezTo>
                      <a:pt x="0" y="10704"/>
                      <a:pt x="10704" y="0"/>
                      <a:pt x="23908" y="0"/>
                    </a:cubicBezTo>
                    <a:lnTo>
                      <a:pt x="452919" y="0"/>
                    </a:lnTo>
                    <a:cubicBezTo>
                      <a:pt x="466123" y="0"/>
                      <a:pt x="476827" y="10704"/>
                      <a:pt x="476827" y="23908"/>
                    </a:cubicBezTo>
                    <a:lnTo>
                      <a:pt x="476827" y="215175"/>
                    </a:lnTo>
                    <a:cubicBezTo>
                      <a:pt x="476827" y="228379"/>
                      <a:pt x="466123" y="239083"/>
                      <a:pt x="452919" y="239083"/>
                    </a:cubicBezTo>
                    <a:lnTo>
                      <a:pt x="23908" y="239083"/>
                    </a:lnTo>
                    <a:cubicBezTo>
                      <a:pt x="10704" y="239083"/>
                      <a:pt x="0" y="228379"/>
                      <a:pt x="0" y="215175"/>
                    </a:cubicBezTo>
                    <a:lnTo>
                      <a:pt x="0" y="239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3673" tIns="33673" rIns="33673" bIns="33673" numCol="1" spcCol="1270" anchor="ctr" anchorCtr="0">
                <a:noAutofit/>
              </a:bodyPr>
              <a:lstStyle/>
              <a:p>
                <a:pPr marL="0" lvl="0" indent="0" algn="ctr" defTabSz="311150">
                  <a:lnSpc>
                    <a:spcPct val="90000"/>
                  </a:lnSpc>
                  <a:spcBef>
                    <a:spcPct val="0"/>
                  </a:spcBef>
                  <a:spcAft>
                    <a:spcPct val="35000"/>
                  </a:spcAft>
                  <a:buNone/>
                </a:pPr>
                <a:r>
                  <a:rPr lang="zh-CN" altLang="en-US" sz="700" kern="1200" dirty="0">
                    <a:latin typeface="微软雅黑" panose="020B0503020204020204" pitchFamily="34" charset="-122"/>
                    <a:ea typeface="微软雅黑" panose="020B0503020204020204" pitchFamily="34" charset="-122"/>
                  </a:rPr>
                  <a:t>系统</a:t>
                </a:r>
              </a:p>
            </p:txBody>
          </p:sp>
          <p:sp>
            <p:nvSpPr>
              <p:cNvPr id="1048709" name="矩形: 圆角 95"/>
              <p:cNvSpPr/>
              <p:nvPr/>
            </p:nvSpPr>
            <p:spPr>
              <a:xfrm>
                <a:off x="6357511" y="3058738"/>
                <a:ext cx="476827" cy="23908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710" name="任意多边形: 形状 96"/>
              <p:cNvSpPr/>
              <p:nvPr/>
            </p:nvSpPr>
            <p:spPr bwMode="white">
              <a:xfrm>
                <a:off x="6422031" y="3120032"/>
                <a:ext cx="476827" cy="239083"/>
              </a:xfrm>
              <a:custGeom>
                <a:avLst/>
                <a:gdLst>
                  <a:gd name="connsiteX0" fmla="*/ 0 w 476827"/>
                  <a:gd name="connsiteY0" fmla="*/ 23908 h 239083"/>
                  <a:gd name="connsiteX1" fmla="*/ 23908 w 476827"/>
                  <a:gd name="connsiteY1" fmla="*/ 0 h 239083"/>
                  <a:gd name="connsiteX2" fmla="*/ 452919 w 476827"/>
                  <a:gd name="connsiteY2" fmla="*/ 0 h 239083"/>
                  <a:gd name="connsiteX3" fmla="*/ 476827 w 476827"/>
                  <a:gd name="connsiteY3" fmla="*/ 23908 h 239083"/>
                  <a:gd name="connsiteX4" fmla="*/ 476827 w 476827"/>
                  <a:gd name="connsiteY4" fmla="*/ 215175 h 239083"/>
                  <a:gd name="connsiteX5" fmla="*/ 452919 w 476827"/>
                  <a:gd name="connsiteY5" fmla="*/ 239083 h 239083"/>
                  <a:gd name="connsiteX6" fmla="*/ 23908 w 476827"/>
                  <a:gd name="connsiteY6" fmla="*/ 239083 h 239083"/>
                  <a:gd name="connsiteX7" fmla="*/ 0 w 476827"/>
                  <a:gd name="connsiteY7" fmla="*/ 215175 h 239083"/>
                  <a:gd name="connsiteX8" fmla="*/ 0 w 476827"/>
                  <a:gd name="connsiteY8" fmla="*/ 23908 h 2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827" h="239083">
                    <a:moveTo>
                      <a:pt x="0" y="23908"/>
                    </a:moveTo>
                    <a:cubicBezTo>
                      <a:pt x="0" y="10704"/>
                      <a:pt x="10704" y="0"/>
                      <a:pt x="23908" y="0"/>
                    </a:cubicBezTo>
                    <a:lnTo>
                      <a:pt x="452919" y="0"/>
                    </a:lnTo>
                    <a:cubicBezTo>
                      <a:pt x="466123" y="0"/>
                      <a:pt x="476827" y="10704"/>
                      <a:pt x="476827" y="23908"/>
                    </a:cubicBezTo>
                    <a:lnTo>
                      <a:pt x="476827" y="215175"/>
                    </a:lnTo>
                    <a:cubicBezTo>
                      <a:pt x="476827" y="228379"/>
                      <a:pt x="466123" y="239083"/>
                      <a:pt x="452919" y="239083"/>
                    </a:cubicBezTo>
                    <a:lnTo>
                      <a:pt x="23908" y="239083"/>
                    </a:lnTo>
                    <a:cubicBezTo>
                      <a:pt x="10704" y="239083"/>
                      <a:pt x="0" y="228379"/>
                      <a:pt x="0" y="215175"/>
                    </a:cubicBezTo>
                    <a:lnTo>
                      <a:pt x="0" y="23908"/>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3673" tIns="33673" rIns="33673" bIns="33673" numCol="1" spcCol="1270" anchor="ctr" anchorCtr="0">
                <a:noAutofit/>
              </a:bodyPr>
              <a:lstStyle/>
              <a:p>
                <a:pPr marL="0" lvl="0" indent="0" algn="ctr" defTabSz="311150">
                  <a:lnSpc>
                    <a:spcPct val="90000"/>
                  </a:lnSpc>
                  <a:spcBef>
                    <a:spcPct val="0"/>
                  </a:spcBef>
                  <a:spcAft>
                    <a:spcPct val="35000"/>
                  </a:spcAft>
                  <a:buNone/>
                </a:pPr>
                <a:r>
                  <a:rPr lang="zh-CN" altLang="en-US" sz="700" kern="1200" dirty="0">
                    <a:latin typeface="微软雅黑" panose="020B0503020204020204" pitchFamily="34" charset="-122"/>
                    <a:ea typeface="微软雅黑" panose="020B0503020204020204" pitchFamily="34" charset="-122"/>
                  </a:rPr>
                  <a:t>零部件</a:t>
                </a:r>
              </a:p>
            </p:txBody>
          </p:sp>
          <p:sp>
            <p:nvSpPr>
              <p:cNvPr id="1048711" name="矩形: 圆角 97"/>
              <p:cNvSpPr/>
              <p:nvPr/>
            </p:nvSpPr>
            <p:spPr>
              <a:xfrm>
                <a:off x="6080402" y="1205829"/>
                <a:ext cx="702713" cy="36873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712" name="任意多边形: 形状 98"/>
              <p:cNvSpPr/>
              <p:nvPr/>
            </p:nvSpPr>
            <p:spPr bwMode="white">
              <a:xfrm>
                <a:off x="6144922" y="1267123"/>
                <a:ext cx="702713" cy="368733"/>
              </a:xfrm>
              <a:custGeom>
                <a:avLst/>
                <a:gdLst>
                  <a:gd name="connsiteX0" fmla="*/ 0 w 702713"/>
                  <a:gd name="connsiteY0" fmla="*/ 36873 h 368733"/>
                  <a:gd name="connsiteX1" fmla="*/ 36873 w 702713"/>
                  <a:gd name="connsiteY1" fmla="*/ 0 h 368733"/>
                  <a:gd name="connsiteX2" fmla="*/ 665840 w 702713"/>
                  <a:gd name="connsiteY2" fmla="*/ 0 h 368733"/>
                  <a:gd name="connsiteX3" fmla="*/ 702713 w 702713"/>
                  <a:gd name="connsiteY3" fmla="*/ 36873 h 368733"/>
                  <a:gd name="connsiteX4" fmla="*/ 702713 w 702713"/>
                  <a:gd name="connsiteY4" fmla="*/ 331860 h 368733"/>
                  <a:gd name="connsiteX5" fmla="*/ 665840 w 702713"/>
                  <a:gd name="connsiteY5" fmla="*/ 368733 h 368733"/>
                  <a:gd name="connsiteX6" fmla="*/ 36873 w 702713"/>
                  <a:gd name="connsiteY6" fmla="*/ 368733 h 368733"/>
                  <a:gd name="connsiteX7" fmla="*/ 0 w 702713"/>
                  <a:gd name="connsiteY7" fmla="*/ 331860 h 368733"/>
                  <a:gd name="connsiteX8" fmla="*/ 0 w 702713"/>
                  <a:gd name="connsiteY8" fmla="*/ 36873 h 3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713" h="368733">
                    <a:moveTo>
                      <a:pt x="0" y="36873"/>
                    </a:moveTo>
                    <a:cubicBezTo>
                      <a:pt x="0" y="16509"/>
                      <a:pt x="16509" y="0"/>
                      <a:pt x="36873" y="0"/>
                    </a:cubicBezTo>
                    <a:lnTo>
                      <a:pt x="665840" y="0"/>
                    </a:lnTo>
                    <a:cubicBezTo>
                      <a:pt x="686204" y="0"/>
                      <a:pt x="702713" y="16509"/>
                      <a:pt x="702713" y="36873"/>
                    </a:cubicBezTo>
                    <a:lnTo>
                      <a:pt x="702713" y="331860"/>
                    </a:lnTo>
                    <a:cubicBezTo>
                      <a:pt x="702713" y="352224"/>
                      <a:pt x="686204" y="368733"/>
                      <a:pt x="665840" y="368733"/>
                    </a:cubicBezTo>
                    <a:lnTo>
                      <a:pt x="36873" y="368733"/>
                    </a:lnTo>
                    <a:cubicBezTo>
                      <a:pt x="16509" y="368733"/>
                      <a:pt x="0" y="352224"/>
                      <a:pt x="0" y="331860"/>
                    </a:cubicBezTo>
                    <a:lnTo>
                      <a:pt x="0" y="368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470" tIns="37470" rIns="37470" bIns="37470" numCol="1" spcCol="1270" anchor="ctr" anchorCtr="0">
                <a:noAutofit/>
              </a:bodyPr>
              <a:lstStyle/>
              <a:p>
                <a:pPr marL="0" lvl="0" indent="0" algn="ctr" defTabSz="311150">
                  <a:lnSpc>
                    <a:spcPct val="90000"/>
                  </a:lnSpc>
                  <a:spcBef>
                    <a:spcPct val="0"/>
                  </a:spcBef>
                  <a:spcAft>
                    <a:spcPct val="35000"/>
                  </a:spcAft>
                  <a:buNone/>
                </a:pPr>
                <a:r>
                  <a:rPr lang="zh-CN" altLang="en-US" sz="700" b="1" kern="1200" dirty="0">
                    <a:latin typeface="微软雅黑" panose="020B0503020204020204" pitchFamily="34" charset="-122"/>
                    <a:ea typeface="微软雅黑" panose="020B0503020204020204" pitchFamily="34" charset="-122"/>
                  </a:rPr>
                  <a:t>可靠性验收</a:t>
                </a:r>
              </a:p>
            </p:txBody>
          </p:sp>
          <p:sp>
            <p:nvSpPr>
              <p:cNvPr id="1048713" name="矩形: 圆角 99"/>
              <p:cNvSpPr/>
              <p:nvPr/>
            </p:nvSpPr>
            <p:spPr>
              <a:xfrm>
                <a:off x="6912156" y="1205829"/>
                <a:ext cx="702713" cy="368733"/>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8714" name="任意多边形: 形状 100"/>
              <p:cNvSpPr/>
              <p:nvPr/>
            </p:nvSpPr>
            <p:spPr bwMode="white">
              <a:xfrm>
                <a:off x="6976676" y="1267123"/>
                <a:ext cx="702713" cy="368733"/>
              </a:xfrm>
              <a:custGeom>
                <a:avLst/>
                <a:gdLst>
                  <a:gd name="connsiteX0" fmla="*/ 0 w 702713"/>
                  <a:gd name="connsiteY0" fmla="*/ 36873 h 368733"/>
                  <a:gd name="connsiteX1" fmla="*/ 36873 w 702713"/>
                  <a:gd name="connsiteY1" fmla="*/ 0 h 368733"/>
                  <a:gd name="connsiteX2" fmla="*/ 665840 w 702713"/>
                  <a:gd name="connsiteY2" fmla="*/ 0 h 368733"/>
                  <a:gd name="connsiteX3" fmla="*/ 702713 w 702713"/>
                  <a:gd name="connsiteY3" fmla="*/ 36873 h 368733"/>
                  <a:gd name="connsiteX4" fmla="*/ 702713 w 702713"/>
                  <a:gd name="connsiteY4" fmla="*/ 331860 h 368733"/>
                  <a:gd name="connsiteX5" fmla="*/ 665840 w 702713"/>
                  <a:gd name="connsiteY5" fmla="*/ 368733 h 368733"/>
                  <a:gd name="connsiteX6" fmla="*/ 36873 w 702713"/>
                  <a:gd name="connsiteY6" fmla="*/ 368733 h 368733"/>
                  <a:gd name="connsiteX7" fmla="*/ 0 w 702713"/>
                  <a:gd name="connsiteY7" fmla="*/ 331860 h 368733"/>
                  <a:gd name="connsiteX8" fmla="*/ 0 w 702713"/>
                  <a:gd name="connsiteY8" fmla="*/ 36873 h 36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2713" h="368733">
                    <a:moveTo>
                      <a:pt x="0" y="36873"/>
                    </a:moveTo>
                    <a:cubicBezTo>
                      <a:pt x="0" y="16509"/>
                      <a:pt x="16509" y="0"/>
                      <a:pt x="36873" y="0"/>
                    </a:cubicBezTo>
                    <a:lnTo>
                      <a:pt x="665840" y="0"/>
                    </a:lnTo>
                    <a:cubicBezTo>
                      <a:pt x="686204" y="0"/>
                      <a:pt x="702713" y="16509"/>
                      <a:pt x="702713" y="36873"/>
                    </a:cubicBezTo>
                    <a:lnTo>
                      <a:pt x="702713" y="331860"/>
                    </a:lnTo>
                    <a:cubicBezTo>
                      <a:pt x="702713" y="352224"/>
                      <a:pt x="686204" y="368733"/>
                      <a:pt x="665840" y="368733"/>
                    </a:cubicBezTo>
                    <a:lnTo>
                      <a:pt x="36873" y="368733"/>
                    </a:lnTo>
                    <a:cubicBezTo>
                      <a:pt x="16509" y="368733"/>
                      <a:pt x="0" y="352224"/>
                      <a:pt x="0" y="331860"/>
                    </a:cubicBezTo>
                    <a:lnTo>
                      <a:pt x="0" y="3687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7470" tIns="37470" rIns="37470" bIns="37470" numCol="1" spcCol="1270" anchor="ctr" anchorCtr="0">
                <a:noAutofit/>
              </a:bodyPr>
              <a:lstStyle/>
              <a:p>
                <a:pPr marL="0" lvl="0" indent="0" algn="ctr" defTabSz="311150">
                  <a:lnSpc>
                    <a:spcPct val="90000"/>
                  </a:lnSpc>
                  <a:spcBef>
                    <a:spcPct val="0"/>
                  </a:spcBef>
                  <a:spcAft>
                    <a:spcPct val="35000"/>
                  </a:spcAft>
                  <a:buNone/>
                </a:pPr>
                <a:r>
                  <a:rPr lang="zh-CN" altLang="en-US" sz="700" b="1" kern="1200" dirty="0">
                    <a:latin typeface="微软雅黑" panose="020B0503020204020204" pitchFamily="34" charset="-122"/>
                    <a:ea typeface="微软雅黑" panose="020B0503020204020204" pitchFamily="34" charset="-122"/>
                  </a:rPr>
                  <a:t>可靠性健康管理</a:t>
                </a:r>
              </a:p>
            </p:txBody>
          </p:sp>
        </p:grpSp>
        <p:sp>
          <p:nvSpPr>
            <p:cNvPr id="1048715" name="矩形 3"/>
            <p:cNvSpPr/>
            <p:nvPr/>
          </p:nvSpPr>
          <p:spPr>
            <a:xfrm rot="5400000">
              <a:off x="9894" y="4281734"/>
              <a:ext cx="948364" cy="329078"/>
            </a:xfrm>
            <a:prstGeom prst="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vert="vert270" rtlCol="0" anchor="ctr"/>
            <a:lstStyle/>
            <a:p>
              <a:pPr algn="ctr"/>
              <a:r>
                <a:rPr lang="en-US" altLang="zh-CN" sz="600" dirty="0">
                  <a:latin typeface="微软雅黑" panose="020B0503020204020204" pitchFamily="34" charset="-122"/>
                  <a:ea typeface="微软雅黑" panose="020B0503020204020204" pitchFamily="34" charset="-122"/>
                </a:rPr>
                <a:t>GB</a:t>
              </a:r>
            </a:p>
            <a:p>
              <a:pPr algn="ctr"/>
              <a:r>
                <a:rPr lang="zh-CN" altLang="en-US" sz="600" dirty="0">
                  <a:latin typeface="微软雅黑" panose="020B0503020204020204" pitchFamily="34" charset="-122"/>
                  <a:ea typeface="微软雅黑" panose="020B0503020204020204" pitchFamily="34" charset="-122"/>
                </a:rPr>
                <a:t>往复式内燃机术语 第</a:t>
              </a:r>
              <a:r>
                <a:rPr lang="en-US" altLang="zh-CN" sz="600" dirty="0">
                  <a:latin typeface="微软雅黑" panose="020B0503020204020204" pitchFamily="34" charset="-122"/>
                  <a:ea typeface="微软雅黑" panose="020B0503020204020204" pitchFamily="34" charset="-122"/>
                </a:rPr>
                <a:t>3</a:t>
              </a:r>
              <a:r>
                <a:rPr lang="zh-CN" altLang="en-US" sz="600" dirty="0">
                  <a:latin typeface="微软雅黑" panose="020B0503020204020204" pitchFamily="34" charset="-122"/>
                  <a:ea typeface="微软雅黑" panose="020B0503020204020204" pitchFamily="34" charset="-122"/>
                </a:rPr>
                <a:t>部分：发动机可靠性</a:t>
              </a:r>
            </a:p>
          </p:txBody>
        </p:sp>
        <p:sp>
          <p:nvSpPr>
            <p:cNvPr id="1048716" name="矩形 4"/>
            <p:cNvSpPr/>
            <p:nvPr/>
          </p:nvSpPr>
          <p:spPr>
            <a:xfrm rot="5400000">
              <a:off x="1848129" y="4281732"/>
              <a:ext cx="948361" cy="329078"/>
            </a:xfrm>
            <a:prstGeom prst="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vert="vert270" rtlCol="0" anchor="ctr"/>
            <a:lstStyle/>
            <a:p>
              <a:pPr algn="ctr"/>
              <a:endParaRPr lang="en-US" altLang="zh-CN" sz="600" dirty="0">
                <a:latin typeface="微软雅黑" panose="020B0503020204020204" pitchFamily="34" charset="-122"/>
                <a:ea typeface="微软雅黑" panose="020B0503020204020204" pitchFamily="34" charset="-122"/>
              </a:endParaRPr>
            </a:p>
            <a:p>
              <a:pPr algn="ctr"/>
              <a:r>
                <a:rPr lang="en-US" altLang="zh-CN" sz="600" dirty="0">
                  <a:latin typeface="微软雅黑" panose="020B0503020204020204" pitchFamily="34" charset="-122"/>
                  <a:ea typeface="微软雅黑" panose="020B0503020204020204" pitchFamily="34" charset="-122"/>
                </a:rPr>
                <a:t>GB </a:t>
              </a:r>
              <a:r>
                <a:rPr lang="zh-CN" altLang="en-US" sz="600" dirty="0">
                  <a:latin typeface="微软雅黑" panose="020B0503020204020204" pitchFamily="34" charset="-122"/>
                  <a:ea typeface="微软雅黑" panose="020B0503020204020204" pitchFamily="34" charset="-122"/>
                </a:rPr>
                <a:t>基于用户数据的往复式内燃机可靠性评估指南</a:t>
              </a:r>
            </a:p>
          </p:txBody>
        </p:sp>
        <p:sp>
          <p:nvSpPr>
            <p:cNvPr id="1048717" name="矩形 5"/>
            <p:cNvSpPr/>
            <p:nvPr/>
          </p:nvSpPr>
          <p:spPr>
            <a:xfrm rot="5400000">
              <a:off x="6850620" y="4331524"/>
              <a:ext cx="864675" cy="329078"/>
            </a:xfrm>
            <a:prstGeom prst="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vert="vert270" rtlCol="0" anchor="ctr"/>
            <a:lstStyle/>
            <a:p>
              <a:pPr algn="ctr"/>
              <a:r>
                <a:rPr lang="en-US" altLang="zh-CN" sz="600" dirty="0">
                  <a:latin typeface="微软雅黑" panose="020B0503020204020204" pitchFamily="34" charset="-122"/>
                  <a:ea typeface="微软雅黑" panose="020B0503020204020204" pitchFamily="34" charset="-122"/>
                </a:rPr>
                <a:t>GB</a:t>
              </a:r>
            </a:p>
            <a:p>
              <a:pPr algn="ctr"/>
              <a:r>
                <a:rPr lang="zh-CN" altLang="en-US" sz="600" dirty="0">
                  <a:latin typeface="微软雅黑" panose="020B0503020204020204" pitchFamily="34" charset="-122"/>
                  <a:ea typeface="微软雅黑" panose="020B0503020204020204" pitchFamily="34" charset="-122"/>
                </a:rPr>
                <a:t>往复式内燃机电控单元高温寿命试验方法</a:t>
              </a:r>
            </a:p>
          </p:txBody>
        </p:sp>
        <p:sp>
          <p:nvSpPr>
            <p:cNvPr id="1048718" name="矩形 6"/>
            <p:cNvSpPr/>
            <p:nvPr/>
          </p:nvSpPr>
          <p:spPr>
            <a:xfrm rot="5400000">
              <a:off x="1374126" y="4281731"/>
              <a:ext cx="948360" cy="329078"/>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vert270" rtlCol="0" anchor="ctr"/>
            <a:lstStyle/>
            <a:p>
              <a:pPr algn="ctr"/>
              <a:r>
                <a:rPr lang="en-US" altLang="zh-CN" sz="600" dirty="0">
                  <a:solidFill>
                    <a:schemeClr val="accent6"/>
                  </a:solidFill>
                  <a:latin typeface="微软雅黑" panose="020B0503020204020204" pitchFamily="34" charset="-122"/>
                  <a:ea typeface="微软雅黑" panose="020B0503020204020204" pitchFamily="34" charset="-122"/>
                </a:rPr>
                <a:t>GB</a:t>
              </a:r>
              <a:r>
                <a:rPr lang="zh-CN" altLang="en-US" sz="600" dirty="0">
                  <a:solidFill>
                    <a:schemeClr val="accent6"/>
                  </a:solidFill>
                  <a:latin typeface="微软雅黑" panose="020B0503020204020204" pitchFamily="34" charset="-122"/>
                  <a:ea typeface="微软雅黑" panose="020B0503020204020204" pitchFamily="34" charset="-122"/>
                </a:rPr>
                <a:t>往复式内燃机可靠性工作 指南</a:t>
              </a:r>
            </a:p>
          </p:txBody>
        </p:sp>
        <p:sp>
          <p:nvSpPr>
            <p:cNvPr id="1048719" name="矩形 7"/>
            <p:cNvSpPr/>
            <p:nvPr/>
          </p:nvSpPr>
          <p:spPr>
            <a:xfrm rot="5400000">
              <a:off x="3670690" y="4289680"/>
              <a:ext cx="948361" cy="329078"/>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vert270" rtlCol="0" anchor="ctr"/>
            <a:lstStyle/>
            <a:p>
              <a:pPr algn="ctr"/>
              <a:r>
                <a:rPr lang="en-US" altLang="zh-CN" sz="600" dirty="0">
                  <a:solidFill>
                    <a:schemeClr val="accent6"/>
                  </a:solidFill>
                  <a:latin typeface="微软雅黑" panose="020B0503020204020204" pitchFamily="34" charset="-122"/>
                  <a:ea typeface="微软雅黑" panose="020B0503020204020204" pitchFamily="34" charset="-122"/>
                </a:rPr>
                <a:t>GB </a:t>
              </a:r>
              <a:r>
                <a:rPr lang="zh-CN" altLang="en-US" sz="600" dirty="0">
                  <a:solidFill>
                    <a:schemeClr val="accent6"/>
                  </a:solidFill>
                  <a:latin typeface="微软雅黑" panose="020B0503020204020204" pitchFamily="34" charset="-122"/>
                  <a:ea typeface="微软雅黑" panose="020B0503020204020204" pitchFamily="34" charset="-122"/>
                </a:rPr>
                <a:t>往复式内燃机可靠性设计评审</a:t>
              </a:r>
            </a:p>
          </p:txBody>
        </p:sp>
        <p:sp>
          <p:nvSpPr>
            <p:cNvPr id="1048720" name="矩形 8"/>
            <p:cNvSpPr/>
            <p:nvPr/>
          </p:nvSpPr>
          <p:spPr>
            <a:xfrm rot="5400000">
              <a:off x="471501" y="4281732"/>
              <a:ext cx="948361" cy="329078"/>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vert270" rtlCol="0" anchor="ctr"/>
            <a:lstStyle/>
            <a:p>
              <a:pPr algn="ctr"/>
              <a:r>
                <a:rPr lang="en-US" altLang="zh-CN" sz="600" dirty="0">
                  <a:solidFill>
                    <a:schemeClr val="accent6"/>
                  </a:solidFill>
                  <a:latin typeface="微软雅黑" panose="020B0503020204020204" pitchFamily="34" charset="-122"/>
                  <a:ea typeface="微软雅黑" panose="020B0503020204020204" pitchFamily="34" charset="-122"/>
                </a:rPr>
                <a:t>GB </a:t>
              </a:r>
              <a:r>
                <a:rPr lang="zh-CN" altLang="en-US" sz="600" dirty="0">
                  <a:solidFill>
                    <a:schemeClr val="accent6"/>
                  </a:solidFill>
                  <a:latin typeface="微软雅黑" panose="020B0503020204020204" pitchFamily="34" charset="-122"/>
                  <a:ea typeface="微软雅黑" panose="020B0503020204020204" pitchFamily="34" charset="-122"/>
                </a:rPr>
                <a:t>往复式内燃机可靠性目标确定方法（计划公示）</a:t>
              </a:r>
            </a:p>
          </p:txBody>
        </p:sp>
        <p:sp>
          <p:nvSpPr>
            <p:cNvPr id="1048721" name="矩形 9"/>
            <p:cNvSpPr/>
            <p:nvPr/>
          </p:nvSpPr>
          <p:spPr>
            <a:xfrm rot="5400000">
              <a:off x="7585811" y="4331523"/>
              <a:ext cx="864675" cy="329078"/>
            </a:xfrm>
            <a:prstGeom prst="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vert="vert270" rtlCol="0" anchor="ctr"/>
            <a:lstStyle/>
            <a:p>
              <a:pPr algn="ctr"/>
              <a:r>
                <a:rPr lang="en-US" altLang="zh-CN" sz="600" dirty="0">
                  <a:latin typeface="微软雅黑" panose="020B0503020204020204" pitchFamily="34" charset="-122"/>
                  <a:ea typeface="微软雅黑" panose="020B0503020204020204" pitchFamily="34" charset="-122"/>
                </a:rPr>
                <a:t>JB</a:t>
              </a:r>
            </a:p>
            <a:p>
              <a:pPr algn="ctr"/>
              <a:r>
                <a:rPr lang="en-US" altLang="zh-CN" sz="600" dirty="0">
                  <a:latin typeface="微软雅黑" panose="020B0503020204020204" pitchFamily="34" charset="-122"/>
                  <a:ea typeface="微软雅黑" panose="020B0503020204020204" pitchFamily="34" charset="-122"/>
                </a:rPr>
                <a:t> </a:t>
              </a:r>
              <a:r>
                <a:rPr lang="zh-CN" altLang="en-US" sz="600" dirty="0">
                  <a:latin typeface="微软雅黑" panose="020B0503020204020204" pitchFamily="34" charset="-122"/>
                  <a:ea typeface="微软雅黑" panose="020B0503020204020204" pitchFamily="34" charset="-122"/>
                </a:rPr>
                <a:t>柴油机尿素品质传感器可靠性试验方法</a:t>
              </a:r>
            </a:p>
          </p:txBody>
        </p:sp>
        <p:sp>
          <p:nvSpPr>
            <p:cNvPr id="1048722" name="矩形 12"/>
            <p:cNvSpPr/>
            <p:nvPr/>
          </p:nvSpPr>
          <p:spPr>
            <a:xfrm rot="5400000">
              <a:off x="6329281" y="4331524"/>
              <a:ext cx="864675" cy="329078"/>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vert270" rtlCol="0" anchor="ctr"/>
            <a:lstStyle/>
            <a:p>
              <a:pPr algn="ctr"/>
              <a:r>
                <a:rPr lang="en-US" altLang="zh-CN" sz="600" dirty="0">
                  <a:latin typeface="微软雅黑" panose="020B0503020204020204" pitchFamily="34" charset="-122"/>
                  <a:ea typeface="微软雅黑" panose="020B0503020204020204" pitchFamily="34" charset="-122"/>
                </a:rPr>
                <a:t>JB</a:t>
              </a:r>
            </a:p>
            <a:p>
              <a:pPr algn="ctr"/>
              <a:r>
                <a:rPr lang="en-US" altLang="zh-CN" sz="600" dirty="0">
                  <a:latin typeface="微软雅黑" panose="020B0503020204020204" pitchFamily="34" charset="-122"/>
                  <a:ea typeface="微软雅黑" panose="020B0503020204020204" pitchFamily="34" charset="-122"/>
                </a:rPr>
                <a:t> </a:t>
              </a:r>
              <a:r>
                <a:rPr lang="zh-CN" altLang="en-US" sz="600" dirty="0">
                  <a:latin typeface="微软雅黑" panose="020B0503020204020204" pitchFamily="34" charset="-122"/>
                  <a:ea typeface="微软雅黑" panose="020B0503020204020204" pitchFamily="34" charset="-122"/>
                </a:rPr>
                <a:t>甲醇燃料内燃机耐久性试验方法</a:t>
              </a:r>
            </a:p>
          </p:txBody>
        </p:sp>
        <p:sp>
          <p:nvSpPr>
            <p:cNvPr id="1048723" name="矩形 13"/>
            <p:cNvSpPr/>
            <p:nvPr/>
          </p:nvSpPr>
          <p:spPr>
            <a:xfrm rot="5400000">
              <a:off x="7217744" y="4331524"/>
              <a:ext cx="864675" cy="329078"/>
            </a:xfrm>
            <a:prstGeom prst="rect">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vert="vert270" rtlCol="0" anchor="ctr"/>
            <a:lstStyle/>
            <a:p>
              <a:pPr algn="ctr"/>
              <a:r>
                <a:rPr lang="en-US" altLang="zh-CN" sz="600" dirty="0">
                  <a:latin typeface="微软雅黑" panose="020B0503020204020204" pitchFamily="34" charset="-122"/>
                  <a:ea typeface="微软雅黑" panose="020B0503020204020204" pitchFamily="34" charset="-122"/>
                </a:rPr>
                <a:t>JB</a:t>
              </a:r>
            </a:p>
            <a:p>
              <a:pPr algn="ctr"/>
              <a:r>
                <a:rPr lang="en-US" altLang="zh-CN" sz="600" dirty="0">
                  <a:latin typeface="微软雅黑" panose="020B0503020204020204" pitchFamily="34" charset="-122"/>
                  <a:ea typeface="微软雅黑" panose="020B0503020204020204" pitchFamily="34" charset="-122"/>
                </a:rPr>
                <a:t> </a:t>
              </a:r>
              <a:r>
                <a:rPr lang="zh-CN" altLang="en-US" sz="600" dirty="0">
                  <a:latin typeface="微软雅黑" panose="020B0503020204020204" pitchFamily="34" charset="-122"/>
                  <a:ea typeface="微软雅黑" panose="020B0503020204020204" pitchFamily="34" charset="-122"/>
                </a:rPr>
                <a:t>内燃机电控单元可靠性试验方法</a:t>
              </a:r>
            </a:p>
          </p:txBody>
        </p:sp>
        <p:cxnSp>
          <p:nvCxnSpPr>
            <p:cNvPr id="3145733" name="直接连接符 111"/>
            <p:cNvCxnSpPr>
              <a:cxnSpLocks/>
            </p:cNvCxnSpPr>
            <p:nvPr/>
          </p:nvCxnSpPr>
          <p:spPr>
            <a:xfrm>
              <a:off x="1865058" y="3704591"/>
              <a:ext cx="0" cy="275448"/>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3145734" name="直接连接符 118"/>
            <p:cNvCxnSpPr>
              <a:cxnSpLocks/>
              <a:endCxn id="1048716" idx="1"/>
            </p:cNvCxnSpPr>
            <p:nvPr/>
          </p:nvCxnSpPr>
          <p:spPr>
            <a:xfrm>
              <a:off x="2322309" y="3704591"/>
              <a:ext cx="0" cy="267500"/>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3145735" name="直接连接符 132"/>
            <p:cNvCxnSpPr>
              <a:cxnSpLocks/>
              <a:endCxn id="1048724" idx="1"/>
            </p:cNvCxnSpPr>
            <p:nvPr/>
          </p:nvCxnSpPr>
          <p:spPr>
            <a:xfrm>
              <a:off x="6382501" y="3980039"/>
              <a:ext cx="0" cy="83690"/>
            </a:xfrm>
            <a:prstGeom prst="line">
              <a:avLst/>
            </a:prstGeom>
            <a:ln w="12700">
              <a:prstDash val="sysDash"/>
            </a:ln>
          </p:spPr>
          <p:style>
            <a:lnRef idx="1">
              <a:schemeClr val="dk1"/>
            </a:lnRef>
            <a:fillRef idx="0">
              <a:schemeClr val="dk1"/>
            </a:fillRef>
            <a:effectRef idx="0">
              <a:schemeClr val="dk1"/>
            </a:effectRef>
            <a:fontRef idx="minor">
              <a:schemeClr val="tx1"/>
            </a:fontRef>
          </p:style>
        </p:cxnSp>
        <p:sp>
          <p:nvSpPr>
            <p:cNvPr id="1048724" name="矩形 144"/>
            <p:cNvSpPr/>
            <p:nvPr/>
          </p:nvSpPr>
          <p:spPr>
            <a:xfrm rot="5400000">
              <a:off x="5950164" y="4331526"/>
              <a:ext cx="864675" cy="329078"/>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vert270" rtlCol="0" anchor="ctr"/>
            <a:lstStyle/>
            <a:p>
              <a:pPr algn="ctr"/>
              <a:r>
                <a:rPr lang="en-US" altLang="zh-CN" sz="600" dirty="0">
                  <a:solidFill>
                    <a:schemeClr val="accent6"/>
                  </a:solidFill>
                  <a:latin typeface="微软雅黑" panose="020B0503020204020204" pitchFamily="34" charset="-122"/>
                  <a:ea typeface="微软雅黑" panose="020B0503020204020204" pitchFamily="34" charset="-122"/>
                </a:rPr>
                <a:t>JB</a:t>
              </a:r>
              <a:endParaRPr lang="en-US" altLang="zh-CN" sz="600" dirty="0">
                <a:latin typeface="微软雅黑" panose="020B0503020204020204" pitchFamily="34" charset="-122"/>
                <a:ea typeface="微软雅黑" panose="020B0503020204020204" pitchFamily="34" charset="-122"/>
              </a:endParaRPr>
            </a:p>
            <a:p>
              <a:pPr algn="ctr"/>
              <a:r>
                <a:rPr lang="en-US" altLang="zh-CN" sz="600" dirty="0">
                  <a:solidFill>
                    <a:schemeClr val="accent6"/>
                  </a:solidFill>
                  <a:latin typeface="微软雅黑" panose="020B0503020204020204" pitchFamily="34" charset="-122"/>
                  <a:ea typeface="微软雅黑" panose="020B0503020204020204" pitchFamily="34" charset="-122"/>
                </a:rPr>
                <a:t> </a:t>
              </a:r>
              <a:r>
                <a:rPr lang="zh-CN" altLang="en-US" sz="600" dirty="0">
                  <a:solidFill>
                    <a:schemeClr val="accent6"/>
                  </a:solidFill>
                  <a:latin typeface="微软雅黑" panose="020B0503020204020204" pitchFamily="34" charset="-122"/>
                  <a:ea typeface="微软雅黑" panose="020B0503020204020204" pitchFamily="34" charset="-122"/>
                </a:rPr>
                <a:t>天然气燃料内燃机耐久试验方法</a:t>
              </a:r>
            </a:p>
          </p:txBody>
        </p:sp>
        <p:sp>
          <p:nvSpPr>
            <p:cNvPr id="1048725" name="矩形 145"/>
            <p:cNvSpPr/>
            <p:nvPr/>
          </p:nvSpPr>
          <p:spPr>
            <a:xfrm rot="5400000">
              <a:off x="5573876" y="4331524"/>
              <a:ext cx="864675" cy="329078"/>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vert270" rtlCol="0" anchor="ctr"/>
            <a:lstStyle/>
            <a:p>
              <a:pPr algn="ctr"/>
              <a:r>
                <a:rPr lang="en-US" altLang="zh-CN" sz="600" dirty="0">
                  <a:solidFill>
                    <a:schemeClr val="accent6"/>
                  </a:solidFill>
                  <a:latin typeface="微软雅黑" panose="020B0503020204020204" pitchFamily="34" charset="-122"/>
                  <a:ea typeface="微软雅黑" panose="020B0503020204020204" pitchFamily="34" charset="-122"/>
                </a:rPr>
                <a:t>GB </a:t>
              </a:r>
              <a:r>
                <a:rPr lang="zh-CN" altLang="en-US" sz="600" dirty="0">
                  <a:solidFill>
                    <a:schemeClr val="accent6"/>
                  </a:solidFill>
                  <a:latin typeface="微软雅黑" panose="020B0503020204020204" pitchFamily="34" charset="-122"/>
                  <a:ea typeface="微软雅黑" panose="020B0503020204020204" pitchFamily="34" charset="-122"/>
                </a:rPr>
                <a:t>氢燃料内燃机可靠性试验方法</a:t>
              </a:r>
            </a:p>
          </p:txBody>
        </p:sp>
        <p:sp>
          <p:nvSpPr>
            <p:cNvPr id="1048726" name="矩形 164"/>
            <p:cNvSpPr/>
            <p:nvPr/>
          </p:nvSpPr>
          <p:spPr>
            <a:xfrm>
              <a:off x="7573208" y="2182022"/>
              <a:ext cx="730351" cy="182355"/>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zh-CN" altLang="en-US" sz="800" dirty="0">
                  <a:latin typeface="微软雅黑" panose="020B0503020204020204" pitchFamily="34" charset="-122"/>
                  <a:ea typeface="微软雅黑" panose="020B0503020204020204" pitchFamily="34" charset="-122"/>
                </a:rPr>
                <a:t>已立项</a:t>
              </a:r>
            </a:p>
          </p:txBody>
        </p:sp>
        <p:sp>
          <p:nvSpPr>
            <p:cNvPr id="1048727" name="矩形 167"/>
            <p:cNvSpPr/>
            <p:nvPr/>
          </p:nvSpPr>
          <p:spPr>
            <a:xfrm>
              <a:off x="8303559" y="2191492"/>
              <a:ext cx="691995" cy="163415"/>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zh-CN" altLang="en-US" sz="800" dirty="0">
                  <a:solidFill>
                    <a:schemeClr val="accent6"/>
                  </a:solidFill>
                  <a:latin typeface="微软雅黑" panose="020B0503020204020204" pitchFamily="34" charset="-122"/>
                  <a:ea typeface="微软雅黑" panose="020B0503020204020204" pitchFamily="34" charset="-122"/>
                </a:rPr>
                <a:t>计划申报中</a:t>
              </a:r>
            </a:p>
          </p:txBody>
        </p:sp>
        <p:cxnSp>
          <p:nvCxnSpPr>
            <p:cNvPr id="3145736" name="直接连接符 11"/>
            <p:cNvCxnSpPr>
              <a:cxnSpLocks/>
            </p:cNvCxnSpPr>
            <p:nvPr/>
          </p:nvCxnSpPr>
          <p:spPr>
            <a:xfrm>
              <a:off x="7823291" y="3980039"/>
              <a:ext cx="0" cy="83690"/>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3145737" name="直接连接符 17"/>
            <p:cNvCxnSpPr>
              <a:cxnSpLocks/>
            </p:cNvCxnSpPr>
            <p:nvPr/>
          </p:nvCxnSpPr>
          <p:spPr>
            <a:xfrm>
              <a:off x="484077" y="3696643"/>
              <a:ext cx="0" cy="275448"/>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3145738" name="直接连接符 18"/>
            <p:cNvCxnSpPr>
              <a:cxnSpLocks/>
            </p:cNvCxnSpPr>
            <p:nvPr/>
          </p:nvCxnSpPr>
          <p:spPr>
            <a:xfrm>
              <a:off x="943826" y="3696643"/>
              <a:ext cx="0" cy="275448"/>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3145739" name="直接连接符 19"/>
            <p:cNvCxnSpPr>
              <a:cxnSpLocks/>
            </p:cNvCxnSpPr>
            <p:nvPr/>
          </p:nvCxnSpPr>
          <p:spPr>
            <a:xfrm>
              <a:off x="4145578" y="3704591"/>
              <a:ext cx="0" cy="267500"/>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3145740" name="连接符: 肘形 16"/>
            <p:cNvCxnSpPr>
              <a:cxnSpLocks/>
            </p:cNvCxnSpPr>
            <p:nvPr/>
          </p:nvCxnSpPr>
          <p:spPr>
            <a:xfrm rot="10800000" flipV="1">
              <a:off x="1099007" y="2423907"/>
              <a:ext cx="3665581" cy="11451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41" name="连接符: 肘形 20"/>
            <p:cNvCxnSpPr>
              <a:cxnSpLocks/>
            </p:cNvCxnSpPr>
            <p:nvPr/>
          </p:nvCxnSpPr>
          <p:spPr>
            <a:xfrm rot="10800000" flipV="1">
              <a:off x="2479293" y="2421790"/>
              <a:ext cx="2464183" cy="11451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42" name="连接符: 肘形 101"/>
            <p:cNvCxnSpPr>
              <a:cxnSpLocks/>
            </p:cNvCxnSpPr>
            <p:nvPr/>
          </p:nvCxnSpPr>
          <p:spPr>
            <a:xfrm rot="10800000" flipV="1">
              <a:off x="3629531" y="2423907"/>
              <a:ext cx="1180594" cy="11451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43" name="连接符: 肘形 104"/>
            <p:cNvCxnSpPr>
              <a:cxnSpLocks/>
            </p:cNvCxnSpPr>
            <p:nvPr/>
          </p:nvCxnSpPr>
          <p:spPr>
            <a:xfrm rot="10800000" flipV="1">
              <a:off x="4610647" y="2415439"/>
              <a:ext cx="199478" cy="11451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44" name="连接符: 肘形 107"/>
            <p:cNvCxnSpPr>
              <a:cxnSpLocks/>
            </p:cNvCxnSpPr>
            <p:nvPr/>
          </p:nvCxnSpPr>
          <p:spPr>
            <a:xfrm>
              <a:off x="5101205" y="2419673"/>
              <a:ext cx="490558" cy="11451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45" name="连接符: 肘形 112"/>
            <p:cNvCxnSpPr>
              <a:cxnSpLocks/>
            </p:cNvCxnSpPr>
            <p:nvPr/>
          </p:nvCxnSpPr>
          <p:spPr>
            <a:xfrm>
              <a:off x="4610647" y="2423907"/>
              <a:ext cx="1962234" cy="11451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46" name="连接符: 肘形 115"/>
            <p:cNvCxnSpPr>
              <a:cxnSpLocks/>
            </p:cNvCxnSpPr>
            <p:nvPr/>
          </p:nvCxnSpPr>
          <p:spPr>
            <a:xfrm>
              <a:off x="4610647" y="2423907"/>
              <a:ext cx="2943350" cy="114518"/>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47" name="连接符: 肘形 119"/>
            <p:cNvCxnSpPr>
              <a:cxnSpLocks/>
            </p:cNvCxnSpPr>
            <p:nvPr/>
          </p:nvCxnSpPr>
          <p:spPr>
            <a:xfrm>
              <a:off x="4572000" y="2426501"/>
              <a:ext cx="3963113" cy="10980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48" name="连接符: 肘形 122"/>
            <p:cNvCxnSpPr>
              <a:cxnSpLocks/>
              <a:stCxn id="1048666" idx="6"/>
              <a:endCxn id="1048667" idx="0"/>
            </p:cNvCxnSpPr>
            <p:nvPr/>
          </p:nvCxnSpPr>
          <p:spPr>
            <a:xfrm flipH="1">
              <a:off x="408862" y="2814466"/>
              <a:ext cx="395292" cy="72771"/>
            </a:xfrm>
            <a:prstGeom prst="bentConnector4">
              <a:avLst>
                <a:gd name="adj1" fmla="val -57831"/>
                <a:gd name="adj2" fmla="val 49999"/>
              </a:avLst>
            </a:prstGeom>
            <a:ln w="12700"/>
          </p:spPr>
          <p:style>
            <a:lnRef idx="1">
              <a:schemeClr val="accent1"/>
            </a:lnRef>
            <a:fillRef idx="0">
              <a:schemeClr val="accent1"/>
            </a:fillRef>
            <a:effectRef idx="0">
              <a:schemeClr val="accent1"/>
            </a:effectRef>
            <a:fontRef idx="minor">
              <a:schemeClr val="tx1"/>
            </a:fontRef>
          </p:style>
        </p:cxnSp>
        <p:cxnSp>
          <p:nvCxnSpPr>
            <p:cNvPr id="3145749" name="连接符: 肘形 125"/>
            <p:cNvCxnSpPr>
              <a:cxnSpLocks/>
              <a:endCxn id="1048669" idx="0"/>
            </p:cNvCxnSpPr>
            <p:nvPr/>
          </p:nvCxnSpPr>
          <p:spPr>
            <a:xfrm rot="10800000" flipV="1">
              <a:off x="868959" y="2850851"/>
              <a:ext cx="153941" cy="3638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50" name="连接符: 肘形 128"/>
            <p:cNvCxnSpPr>
              <a:cxnSpLocks/>
              <a:endCxn id="1048671" idx="0"/>
            </p:cNvCxnSpPr>
            <p:nvPr/>
          </p:nvCxnSpPr>
          <p:spPr>
            <a:xfrm>
              <a:off x="1022901" y="2850851"/>
              <a:ext cx="306152" cy="3638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51" name="连接符: 肘形 131"/>
            <p:cNvCxnSpPr>
              <a:cxnSpLocks/>
              <a:endCxn id="1048673" idx="0"/>
            </p:cNvCxnSpPr>
            <p:nvPr/>
          </p:nvCxnSpPr>
          <p:spPr>
            <a:xfrm>
              <a:off x="1056217" y="2850851"/>
              <a:ext cx="732932" cy="3638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52" name="连接符: 肘形 135"/>
            <p:cNvCxnSpPr>
              <a:cxnSpLocks/>
              <a:endCxn id="1048677" idx="0"/>
            </p:cNvCxnSpPr>
            <p:nvPr/>
          </p:nvCxnSpPr>
          <p:spPr>
            <a:xfrm rot="10800000" flipV="1">
              <a:off x="2249245" y="2850851"/>
              <a:ext cx="237605" cy="3638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53" name="连接符: 肘形 138"/>
            <p:cNvCxnSpPr>
              <a:cxnSpLocks/>
              <a:endCxn id="1048679" idx="0"/>
            </p:cNvCxnSpPr>
            <p:nvPr/>
          </p:nvCxnSpPr>
          <p:spPr>
            <a:xfrm>
              <a:off x="2486850" y="2850851"/>
              <a:ext cx="222489" cy="3638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54" name="连接符: 肘形 226"/>
            <p:cNvCxnSpPr>
              <a:cxnSpLocks/>
              <a:endCxn id="1048683" idx="0"/>
            </p:cNvCxnSpPr>
            <p:nvPr/>
          </p:nvCxnSpPr>
          <p:spPr>
            <a:xfrm rot="10800000" flipV="1">
              <a:off x="3169435" y="2850851"/>
              <a:ext cx="452447" cy="36386"/>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55" name="连接符: 肘形 232"/>
            <p:cNvCxnSpPr>
              <a:cxnSpLocks/>
              <a:endCxn id="1048687" idx="0"/>
            </p:cNvCxnSpPr>
            <p:nvPr/>
          </p:nvCxnSpPr>
          <p:spPr>
            <a:xfrm>
              <a:off x="3621882" y="2844006"/>
              <a:ext cx="467744" cy="43231"/>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56" name="连接符: 肘形 235"/>
            <p:cNvCxnSpPr>
              <a:cxnSpLocks/>
              <a:endCxn id="1048699" idx="0"/>
            </p:cNvCxnSpPr>
            <p:nvPr/>
          </p:nvCxnSpPr>
          <p:spPr>
            <a:xfrm rot="10800000" flipV="1">
              <a:off x="6112784" y="2844005"/>
              <a:ext cx="440772" cy="43232"/>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57" name="连接符: 肘形 238"/>
            <p:cNvCxnSpPr>
              <a:cxnSpLocks/>
              <a:endCxn id="1048703" idx="0"/>
            </p:cNvCxnSpPr>
            <p:nvPr/>
          </p:nvCxnSpPr>
          <p:spPr>
            <a:xfrm>
              <a:off x="6553556" y="2844006"/>
              <a:ext cx="479420" cy="43231"/>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3145758" name="连接符: 肘形 242"/>
            <p:cNvCxnSpPr>
              <a:cxnSpLocks/>
              <a:endCxn id="1048705" idx="0"/>
            </p:cNvCxnSpPr>
            <p:nvPr/>
          </p:nvCxnSpPr>
          <p:spPr>
            <a:xfrm rot="10800000" flipV="1">
              <a:off x="6318308" y="3749357"/>
              <a:ext cx="714668" cy="27514"/>
            </a:xfrm>
            <a:prstGeom prst="bentConnector2">
              <a:avLst/>
            </a:prstGeom>
            <a:ln w="12700"/>
          </p:spPr>
          <p:style>
            <a:lnRef idx="1">
              <a:schemeClr val="accent1"/>
            </a:lnRef>
            <a:fillRef idx="0">
              <a:schemeClr val="accent1"/>
            </a:fillRef>
            <a:effectRef idx="0">
              <a:schemeClr val="accent1"/>
            </a:effectRef>
            <a:fontRef idx="minor">
              <a:schemeClr val="tx1"/>
            </a:fontRef>
          </p:style>
        </p:cxnSp>
        <p:sp>
          <p:nvSpPr>
            <p:cNvPr id="1048728" name="矩形 21"/>
            <p:cNvSpPr/>
            <p:nvPr/>
          </p:nvSpPr>
          <p:spPr>
            <a:xfrm rot="5400000">
              <a:off x="7954099" y="4331528"/>
              <a:ext cx="864675" cy="329078"/>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vert270" rtlCol="0" anchor="ctr"/>
            <a:lstStyle/>
            <a:p>
              <a:pPr algn="ctr"/>
              <a:r>
                <a:rPr lang="en-US" altLang="zh-CN" sz="600" dirty="0">
                  <a:solidFill>
                    <a:schemeClr val="accent6"/>
                  </a:solidFill>
                  <a:latin typeface="微软雅黑" panose="020B0503020204020204" pitchFamily="34" charset="-122"/>
                  <a:ea typeface="微软雅黑" panose="020B0503020204020204" pitchFamily="34" charset="-122"/>
                </a:rPr>
                <a:t>GB</a:t>
              </a:r>
              <a:r>
                <a:rPr lang="zh-CN" altLang="en-US" sz="600" dirty="0">
                  <a:solidFill>
                    <a:schemeClr val="accent6"/>
                  </a:solidFill>
                  <a:latin typeface="微软雅黑" panose="020B0503020204020204" pitchFamily="34" charset="-122"/>
                  <a:ea typeface="微软雅黑" panose="020B0503020204020204" pitchFamily="34" charset="-122"/>
                </a:rPr>
                <a:t>往复式内燃机燃气喷射阀可靠性试验方法</a:t>
              </a:r>
              <a:endParaRPr lang="en-US" altLang="zh-CN" sz="600" dirty="0">
                <a:solidFill>
                  <a:schemeClr val="accent6"/>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2" name="圆角矩形 2"/>
          <p:cNvSpPr/>
          <p:nvPr/>
        </p:nvSpPr>
        <p:spPr>
          <a:xfrm>
            <a:off x="186055" y="55435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3</a:t>
            </a:r>
            <a:r>
              <a:rPr lang="zh-CN" altLang="en-US" sz="1800" b="1" dirty="0">
                <a:solidFill>
                  <a:schemeClr val="tx1"/>
                </a:solidFill>
                <a:latin typeface="微软雅黑" panose="020B0503020204020204" pitchFamily="34" charset="-122"/>
                <a:ea typeface="微软雅黑" panose="020B0503020204020204" pitchFamily="34" charset="-122"/>
                <a:sym typeface="+mn-ea"/>
              </a:rPr>
              <a:t>、 标准立项和制修订工作</a:t>
            </a:r>
            <a:endParaRPr lang="zh-CN" altLang="en-US" sz="1800" b="1" dirty="0">
              <a:solidFill>
                <a:schemeClr val="tx1"/>
              </a:solidFill>
              <a:latin typeface="等线" panose="02010600030101010101" charset="-122"/>
              <a:ea typeface="等线" panose="02010600030101010101" charset="-122"/>
              <a:cs typeface="等线" panose="02010600030101010101" charset="-122"/>
              <a:sym typeface="+mn-ea"/>
            </a:endParaRPr>
          </a:p>
        </p:txBody>
      </p:sp>
      <p:sp>
        <p:nvSpPr>
          <p:cNvPr id="1048733" name="矩形 2"/>
          <p:cNvSpPr/>
          <p:nvPr/>
        </p:nvSpPr>
        <p:spPr>
          <a:xfrm>
            <a:off x="341629" y="1038862"/>
            <a:ext cx="8335645" cy="700576"/>
          </a:xfrm>
          <a:prstGeom prst="rect">
            <a:avLst/>
          </a:prstGeom>
        </p:spPr>
        <p:txBody>
          <a:bodyPr wrap="square">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国家标准项目</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项国家计划下达、</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项立项申请中、</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项报批。</a:t>
            </a:r>
          </a:p>
        </p:txBody>
      </p:sp>
      <p:graphicFrame>
        <p:nvGraphicFramePr>
          <p:cNvPr id="4194308" name="表格 3"/>
          <p:cNvGraphicFramePr>
            <a:graphicFrameLocks noGrp="1"/>
          </p:cNvGraphicFramePr>
          <p:nvPr>
            <p:custDataLst>
              <p:tags r:id="rId1"/>
            </p:custDataLst>
            <p:extLst>
              <p:ext uri="{D42A27DB-BD31-4B8C-83A1-F6EECF244321}">
                <p14:modId xmlns:p14="http://schemas.microsoft.com/office/powerpoint/2010/main" val="2432943656"/>
              </p:ext>
            </p:extLst>
          </p:nvPr>
        </p:nvGraphicFramePr>
        <p:xfrm>
          <a:off x="448654" y="1820709"/>
          <a:ext cx="8384194" cy="2890279"/>
        </p:xfrm>
        <a:graphic>
          <a:graphicData uri="http://schemas.openxmlformats.org/drawingml/2006/table">
            <a:tbl>
              <a:tblPr firstRow="1" bandRow="1">
                <a:tableStyleId>{BDBED569-4797-4DF1-A0F4-6AAB3CD982D8}</a:tableStyleId>
              </a:tblPr>
              <a:tblGrid>
                <a:gridCol w="555955">
                  <a:extLst>
                    <a:ext uri="{9D8B030D-6E8A-4147-A177-3AD203B41FA5}">
                      <a16:colId xmlns:a16="http://schemas.microsoft.com/office/drawing/2014/main" val="20000"/>
                    </a:ext>
                  </a:extLst>
                </a:gridCol>
                <a:gridCol w="894118">
                  <a:extLst>
                    <a:ext uri="{9D8B030D-6E8A-4147-A177-3AD203B41FA5}">
                      <a16:colId xmlns:a16="http://schemas.microsoft.com/office/drawing/2014/main" val="20001"/>
                    </a:ext>
                  </a:extLst>
                </a:gridCol>
                <a:gridCol w="3324755">
                  <a:extLst>
                    <a:ext uri="{9D8B030D-6E8A-4147-A177-3AD203B41FA5}">
                      <a16:colId xmlns:a16="http://schemas.microsoft.com/office/drawing/2014/main" val="20002"/>
                    </a:ext>
                  </a:extLst>
                </a:gridCol>
                <a:gridCol w="820346">
                  <a:extLst>
                    <a:ext uri="{9D8B030D-6E8A-4147-A177-3AD203B41FA5}">
                      <a16:colId xmlns:a16="http://schemas.microsoft.com/office/drawing/2014/main" val="20003"/>
                    </a:ext>
                  </a:extLst>
                </a:gridCol>
                <a:gridCol w="777596">
                  <a:extLst>
                    <a:ext uri="{9D8B030D-6E8A-4147-A177-3AD203B41FA5}">
                      <a16:colId xmlns:a16="http://schemas.microsoft.com/office/drawing/2014/main" val="20004"/>
                    </a:ext>
                  </a:extLst>
                </a:gridCol>
                <a:gridCol w="2011424">
                  <a:extLst>
                    <a:ext uri="{9D8B030D-6E8A-4147-A177-3AD203B41FA5}">
                      <a16:colId xmlns:a16="http://schemas.microsoft.com/office/drawing/2014/main" val="20005"/>
                    </a:ext>
                  </a:extLst>
                </a:gridCol>
              </a:tblGrid>
              <a:tr h="289821">
                <a:tc>
                  <a:txBody>
                    <a:bodyPr/>
                    <a:lstStyle/>
                    <a:p>
                      <a:pPr algn="ctr"/>
                      <a:r>
                        <a:rPr lang="zh-CN" altLang="en-US" sz="1100" b="1" dirty="0">
                          <a:latin typeface="微软雅黑" panose="020B0503020204020204" pitchFamily="34" charset="-122"/>
                          <a:ea typeface="微软雅黑" panose="020B0503020204020204" pitchFamily="34" charset="-122"/>
                        </a:rPr>
                        <a:t>序号</a:t>
                      </a:r>
                    </a:p>
                  </a:txBody>
                  <a:tcPr anchor="ctr"/>
                </a:tc>
                <a:tc>
                  <a:txBody>
                    <a:bodyPr/>
                    <a:lstStyle/>
                    <a:p>
                      <a:pPr algn="ctr"/>
                      <a:r>
                        <a:rPr lang="zh-CN" altLang="en-US" sz="1100" b="1" dirty="0">
                          <a:latin typeface="微软雅黑" panose="020B0503020204020204" pitchFamily="34" charset="-122"/>
                          <a:ea typeface="微软雅黑" panose="020B0503020204020204" pitchFamily="34" charset="-122"/>
                        </a:rPr>
                        <a:t>标准类型</a:t>
                      </a:r>
                    </a:p>
                  </a:txBody>
                  <a:tcPr anchor="ctr"/>
                </a:tc>
                <a:tc>
                  <a:txBody>
                    <a:bodyPr/>
                    <a:lstStyle/>
                    <a:p>
                      <a:pPr algn="ctr"/>
                      <a:r>
                        <a:rPr lang="zh-CN" altLang="en-US" sz="1100" b="1" dirty="0">
                          <a:latin typeface="微软雅黑" panose="020B0503020204020204" pitchFamily="34" charset="-122"/>
                          <a:ea typeface="微软雅黑" panose="020B0503020204020204" pitchFamily="34" charset="-122"/>
                        </a:rPr>
                        <a:t>标准名称</a:t>
                      </a:r>
                    </a:p>
                  </a:txBody>
                  <a:tcPr anchor="ctr"/>
                </a:tc>
                <a:tc>
                  <a:txBody>
                    <a:bodyPr/>
                    <a:lstStyle/>
                    <a:p>
                      <a:pPr algn="ctr"/>
                      <a:r>
                        <a:rPr lang="zh-CN" altLang="en-US" sz="1100" b="1" dirty="0">
                          <a:latin typeface="微软雅黑" panose="020B0503020204020204" pitchFamily="34" charset="-122"/>
                          <a:ea typeface="微软雅黑" panose="020B0503020204020204" pitchFamily="34" charset="-122"/>
                        </a:rPr>
                        <a:t>制定</a:t>
                      </a:r>
                      <a:r>
                        <a:rPr lang="en-US" altLang="zh-CN" sz="1100" b="1" dirty="0">
                          <a:latin typeface="微软雅黑" panose="020B0503020204020204" pitchFamily="34" charset="-122"/>
                          <a:ea typeface="微软雅黑" panose="020B0503020204020204" pitchFamily="34" charset="-122"/>
                        </a:rPr>
                        <a:t>/</a:t>
                      </a:r>
                      <a:r>
                        <a:rPr lang="zh-CN" altLang="en-US" sz="1100" b="1" dirty="0">
                          <a:latin typeface="微软雅黑" panose="020B0503020204020204" pitchFamily="34" charset="-122"/>
                          <a:ea typeface="微软雅黑" panose="020B0503020204020204" pitchFamily="34" charset="-122"/>
                        </a:rPr>
                        <a:t>修订</a:t>
                      </a:r>
                    </a:p>
                  </a:txBody>
                  <a:tcPr anchor="ctr"/>
                </a:tc>
                <a:tc>
                  <a:txBody>
                    <a:bodyPr/>
                    <a:lstStyle/>
                    <a:p>
                      <a:pPr algn="ctr"/>
                      <a:r>
                        <a:rPr lang="zh-CN" altLang="en-US" sz="1100" b="1" dirty="0">
                          <a:latin typeface="微软雅黑" panose="020B0503020204020204" pitchFamily="34" charset="-122"/>
                          <a:ea typeface="微软雅黑" panose="020B0503020204020204" pitchFamily="34" charset="-122"/>
                        </a:rPr>
                        <a:t>阶段</a:t>
                      </a:r>
                    </a:p>
                  </a:txBody>
                  <a:tcPr anchor="ctr"/>
                </a:tc>
                <a:tc>
                  <a:txBody>
                    <a:bodyPr/>
                    <a:lstStyle/>
                    <a:p>
                      <a:pPr algn="ctr"/>
                      <a:r>
                        <a:rPr lang="zh-CN" altLang="en-US" sz="1100" b="1" dirty="0">
                          <a:solidFill>
                            <a:schemeClr val="tx1"/>
                          </a:solidFill>
                          <a:latin typeface="微软雅黑" panose="020B0503020204020204" pitchFamily="34" charset="-122"/>
                          <a:ea typeface="微软雅黑" panose="020B0503020204020204" pitchFamily="34" charset="-122"/>
                        </a:rPr>
                        <a:t>进度</a:t>
                      </a:r>
                    </a:p>
                  </a:txBody>
                  <a:tcPr anchor="ctr"/>
                </a:tc>
                <a:extLst>
                  <a:ext uri="{0D108BD9-81ED-4DB2-BD59-A6C34878D82A}">
                    <a16:rowId xmlns:a16="http://schemas.microsoft.com/office/drawing/2014/main" val="10000"/>
                  </a:ext>
                </a:extLst>
              </a:tr>
              <a:tr h="289821">
                <a:tc>
                  <a:txBody>
                    <a:bodyPr/>
                    <a:lstStyle>
                      <a:lvl1pPr marL="0" algn="l" defTabSz="685800" rtl="0" eaLnBrk="1" latinLnBrk="0" hangingPunct="1">
                        <a:defRPr sz="1400" kern="1200">
                          <a:solidFill>
                            <a:schemeClr val="dk1"/>
                          </a:solidFill>
                          <a:latin typeface="Arial" panose="020B0604020202020204"/>
                        </a:defRPr>
                      </a:lvl1pPr>
                      <a:lvl2pPr marL="342900" algn="l" defTabSz="685800" rtl="0" eaLnBrk="1" latinLnBrk="0" hangingPunct="1">
                        <a:defRPr sz="1400" kern="1200">
                          <a:solidFill>
                            <a:schemeClr val="dk1"/>
                          </a:solidFill>
                          <a:latin typeface="Arial" panose="020B0604020202020204"/>
                        </a:defRPr>
                      </a:lvl2pPr>
                      <a:lvl3pPr marL="685800" algn="l" defTabSz="685800" rtl="0" eaLnBrk="1" latinLnBrk="0" hangingPunct="1">
                        <a:defRPr sz="1400" kern="1200">
                          <a:solidFill>
                            <a:schemeClr val="dk1"/>
                          </a:solidFill>
                          <a:latin typeface="Arial" panose="020B0604020202020204"/>
                        </a:defRPr>
                      </a:lvl3pPr>
                      <a:lvl4pPr marL="1028700" algn="l" defTabSz="685800" rtl="0" eaLnBrk="1" latinLnBrk="0" hangingPunct="1">
                        <a:defRPr sz="1400" kern="1200">
                          <a:solidFill>
                            <a:schemeClr val="dk1"/>
                          </a:solidFill>
                          <a:latin typeface="Arial" panose="020B0604020202020204"/>
                        </a:defRPr>
                      </a:lvl4pPr>
                      <a:lvl5pPr marL="1371600" algn="l" defTabSz="685800" rtl="0" eaLnBrk="1" latinLnBrk="0" hangingPunct="1">
                        <a:defRPr sz="1400" kern="1200">
                          <a:solidFill>
                            <a:schemeClr val="dk1"/>
                          </a:solidFill>
                          <a:latin typeface="Arial" panose="020B0604020202020204"/>
                        </a:defRPr>
                      </a:lvl5pPr>
                      <a:lvl6pPr marL="1714500" algn="l" defTabSz="685800" rtl="0" eaLnBrk="1" latinLnBrk="0" hangingPunct="1">
                        <a:defRPr sz="1400" kern="1200">
                          <a:solidFill>
                            <a:schemeClr val="dk1"/>
                          </a:solidFill>
                          <a:latin typeface="Arial" panose="020B0604020202020204"/>
                        </a:defRPr>
                      </a:lvl6pPr>
                      <a:lvl7pPr marL="2057400" algn="l" defTabSz="685800" rtl="0" eaLnBrk="1" latinLnBrk="0" hangingPunct="1">
                        <a:defRPr sz="1400" kern="1200">
                          <a:solidFill>
                            <a:schemeClr val="dk1"/>
                          </a:solidFill>
                          <a:latin typeface="Arial" panose="020B0604020202020204"/>
                        </a:defRPr>
                      </a:lvl7pPr>
                      <a:lvl8pPr marL="2400300" algn="l" defTabSz="685800" rtl="0" eaLnBrk="1" latinLnBrk="0" hangingPunct="1">
                        <a:defRPr sz="1400" kern="1200">
                          <a:solidFill>
                            <a:schemeClr val="dk1"/>
                          </a:solidFill>
                          <a:latin typeface="Arial" panose="020B0604020202020204"/>
                        </a:defRPr>
                      </a:lvl8pPr>
                      <a:lvl9pPr marL="2743200" algn="l" defTabSz="685800" rtl="0" eaLnBrk="1" latinLnBrk="0" hangingPunct="1">
                        <a:defRPr sz="1400" kern="1200">
                          <a:solidFill>
                            <a:schemeClr val="dk1"/>
                          </a:solidFill>
                          <a:latin typeface="Arial" panose="020B0604020202020204"/>
                        </a:defRPr>
                      </a:lvl9pPr>
                    </a:lstStyle>
                    <a:p>
                      <a:pPr algn="ctr"/>
                      <a:r>
                        <a:rPr lang="en-US" altLang="zh-CN" sz="1100" dirty="0">
                          <a:solidFill>
                            <a:schemeClr val="tx1"/>
                          </a:solidFill>
                          <a:latin typeface="微软雅黑" panose="020B0503020204020204" pitchFamily="34" charset="-122"/>
                          <a:ea typeface="微软雅黑" panose="020B0503020204020204" pitchFamily="34" charset="-122"/>
                        </a:rPr>
                        <a:t>1</a:t>
                      </a:r>
                      <a:endParaRPr lang="zh-CN" altLang="en-US" sz="1100" dirty="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algn="ctr"/>
                      <a:r>
                        <a:rPr lang="zh-CN" altLang="en-US" sz="1100" dirty="0">
                          <a:solidFill>
                            <a:schemeClr val="tx1"/>
                          </a:solidFill>
                          <a:latin typeface="微软雅黑" panose="020B0503020204020204" pitchFamily="34" charset="-122"/>
                          <a:ea typeface="微软雅黑" panose="020B0503020204020204" pitchFamily="34" charset="-122"/>
                        </a:rPr>
                        <a:t>国家标准</a:t>
                      </a:r>
                    </a:p>
                  </a:txBody>
                  <a:tcPr anchor="ctr"/>
                </a:tc>
                <a:tc>
                  <a:txBody>
                    <a:bodyPr/>
                    <a:lstStyle>
                      <a:lvl1pPr marL="0" algn="l" defTabSz="685800" rtl="0" eaLnBrk="1" latinLnBrk="0" hangingPunct="1">
                        <a:defRPr sz="1400" kern="1200">
                          <a:solidFill>
                            <a:schemeClr val="dk1"/>
                          </a:solidFill>
                          <a:latin typeface="Arial" panose="020B0604020202020204"/>
                        </a:defRPr>
                      </a:lvl1pPr>
                      <a:lvl2pPr marL="342900" algn="l" defTabSz="685800" rtl="0" eaLnBrk="1" latinLnBrk="0" hangingPunct="1">
                        <a:defRPr sz="1400" kern="1200">
                          <a:solidFill>
                            <a:schemeClr val="dk1"/>
                          </a:solidFill>
                          <a:latin typeface="Arial" panose="020B0604020202020204"/>
                        </a:defRPr>
                      </a:lvl2pPr>
                      <a:lvl3pPr marL="685800" algn="l" defTabSz="685800" rtl="0" eaLnBrk="1" latinLnBrk="0" hangingPunct="1">
                        <a:defRPr sz="1400" kern="1200">
                          <a:solidFill>
                            <a:schemeClr val="dk1"/>
                          </a:solidFill>
                          <a:latin typeface="Arial" panose="020B0604020202020204"/>
                        </a:defRPr>
                      </a:lvl3pPr>
                      <a:lvl4pPr marL="1028700" algn="l" defTabSz="685800" rtl="0" eaLnBrk="1" latinLnBrk="0" hangingPunct="1">
                        <a:defRPr sz="1400" kern="1200">
                          <a:solidFill>
                            <a:schemeClr val="dk1"/>
                          </a:solidFill>
                          <a:latin typeface="Arial" panose="020B0604020202020204"/>
                        </a:defRPr>
                      </a:lvl4pPr>
                      <a:lvl5pPr marL="1371600" algn="l" defTabSz="685800" rtl="0" eaLnBrk="1" latinLnBrk="0" hangingPunct="1">
                        <a:defRPr sz="1400" kern="1200">
                          <a:solidFill>
                            <a:schemeClr val="dk1"/>
                          </a:solidFill>
                          <a:latin typeface="Arial" panose="020B0604020202020204"/>
                        </a:defRPr>
                      </a:lvl5pPr>
                      <a:lvl6pPr marL="1714500" algn="l" defTabSz="685800" rtl="0" eaLnBrk="1" latinLnBrk="0" hangingPunct="1">
                        <a:defRPr sz="1400" kern="1200">
                          <a:solidFill>
                            <a:schemeClr val="dk1"/>
                          </a:solidFill>
                          <a:latin typeface="Arial" panose="020B0604020202020204"/>
                        </a:defRPr>
                      </a:lvl6pPr>
                      <a:lvl7pPr marL="2057400" algn="l" defTabSz="685800" rtl="0" eaLnBrk="1" latinLnBrk="0" hangingPunct="1">
                        <a:defRPr sz="1400" kern="1200">
                          <a:solidFill>
                            <a:schemeClr val="dk1"/>
                          </a:solidFill>
                          <a:latin typeface="Arial" panose="020B0604020202020204"/>
                        </a:defRPr>
                      </a:lvl7pPr>
                      <a:lvl8pPr marL="2400300" algn="l" defTabSz="685800" rtl="0" eaLnBrk="1" latinLnBrk="0" hangingPunct="1">
                        <a:defRPr sz="1400" kern="1200">
                          <a:solidFill>
                            <a:schemeClr val="dk1"/>
                          </a:solidFill>
                          <a:latin typeface="Arial" panose="020B0604020202020204"/>
                        </a:defRPr>
                      </a:lvl8pPr>
                      <a:lvl9pPr marL="2743200" algn="l" defTabSz="685800" rtl="0" eaLnBrk="1" latinLnBrk="0" hangingPunct="1">
                        <a:defRPr sz="1400" kern="1200">
                          <a:solidFill>
                            <a:schemeClr val="dk1"/>
                          </a:solidFill>
                          <a:latin typeface="Arial" panose="020B0604020202020204"/>
                        </a:defRPr>
                      </a:lvl9pPr>
                    </a:lstStyle>
                    <a:p>
                      <a:pPr algn="ctr"/>
                      <a:r>
                        <a:rPr lang="zh-CN" altLang="en-US" sz="1100" dirty="0">
                          <a:solidFill>
                            <a:schemeClr val="tx1"/>
                          </a:solidFill>
                          <a:latin typeface="微软雅黑" panose="020B0503020204020204" pitchFamily="34" charset="-122"/>
                          <a:ea typeface="微软雅黑" panose="020B0503020204020204" pitchFamily="34" charset="-122"/>
                        </a:rPr>
                        <a:t>往复式内燃机术语 第</a:t>
                      </a:r>
                      <a:r>
                        <a:rPr lang="en-US" altLang="zh-CN" sz="1100" dirty="0">
                          <a:solidFill>
                            <a:schemeClr val="tx1"/>
                          </a:solidFill>
                          <a:latin typeface="微软雅黑" panose="020B0503020204020204" pitchFamily="34" charset="-122"/>
                          <a:ea typeface="微软雅黑" panose="020B0503020204020204" pitchFamily="34" charset="-122"/>
                        </a:rPr>
                        <a:t>3</a:t>
                      </a:r>
                      <a:r>
                        <a:rPr lang="zh-CN" altLang="en-US" sz="1100" dirty="0">
                          <a:solidFill>
                            <a:schemeClr val="tx1"/>
                          </a:solidFill>
                          <a:latin typeface="微软雅黑" panose="020B0503020204020204" pitchFamily="34" charset="-122"/>
                          <a:ea typeface="微软雅黑" panose="020B0503020204020204" pitchFamily="34" charset="-122"/>
                        </a:rPr>
                        <a:t>部分：发动机可靠性</a:t>
                      </a:r>
                    </a:p>
                  </a:txBody>
                  <a:tcPr anchor="ctr"/>
                </a:tc>
                <a:tc>
                  <a:txBody>
                    <a:bodyPr/>
                    <a:lstStyle/>
                    <a:p>
                      <a:pPr algn="ctr"/>
                      <a:r>
                        <a:rPr lang="zh-CN" altLang="en-US" sz="1100" dirty="0">
                          <a:solidFill>
                            <a:schemeClr val="tx1"/>
                          </a:solidFill>
                          <a:effectLst/>
                          <a:latin typeface="微软雅黑" panose="020B0503020204020204" pitchFamily="34" charset="-122"/>
                          <a:ea typeface="微软雅黑" panose="020B0503020204020204" pitchFamily="34" charset="-122"/>
                        </a:rPr>
                        <a:t>制定</a:t>
                      </a:r>
                    </a:p>
                  </a:txBody>
                  <a:tcPr anchor="ctr"/>
                </a:tc>
                <a:tc rowSpan="3">
                  <a:txBody>
                    <a:bodyPr/>
                    <a:lstStyle/>
                    <a:p>
                      <a:pPr algn="ctr"/>
                      <a:r>
                        <a:rPr lang="zh-CN" altLang="en-US" sz="1100" dirty="0">
                          <a:solidFill>
                            <a:schemeClr val="tx1"/>
                          </a:solidFill>
                          <a:effectLst/>
                          <a:latin typeface="微软雅黑" panose="020B0503020204020204" pitchFamily="34" charset="-122"/>
                          <a:ea typeface="微软雅黑" panose="020B0503020204020204" pitchFamily="34" charset="-122"/>
                        </a:rPr>
                        <a:t>报批阶段</a:t>
                      </a:r>
                    </a:p>
                  </a:txBody>
                  <a:tcPr anchor="ctr"/>
                </a:tc>
                <a:tc rowSpan="3">
                  <a:txBody>
                    <a:bodyPr/>
                    <a:lstStyle/>
                    <a:p>
                      <a:pPr algn="ctr"/>
                      <a:r>
                        <a:rPr lang="en-US" altLang="zh-CN" sz="1100" b="1" dirty="0">
                          <a:solidFill>
                            <a:schemeClr val="tx1"/>
                          </a:solidFill>
                          <a:latin typeface="微软雅黑" panose="020B0503020204020204" pitchFamily="34" charset="-122"/>
                          <a:ea typeface="微软雅黑" panose="020B0503020204020204" pitchFamily="34" charset="-122"/>
                        </a:rPr>
                        <a:t>2025.8.26~10.26</a:t>
                      </a:r>
                      <a:r>
                        <a:rPr lang="zh-CN" altLang="en-US" sz="1100" b="1" dirty="0">
                          <a:solidFill>
                            <a:schemeClr val="tx1"/>
                          </a:solidFill>
                          <a:latin typeface="微软雅黑" panose="020B0503020204020204" pitchFamily="34" charset="-122"/>
                          <a:ea typeface="微软雅黑" panose="020B0503020204020204" pitchFamily="34" charset="-122"/>
                        </a:rPr>
                        <a:t>征求意见</a:t>
                      </a:r>
                    </a:p>
                    <a:p>
                      <a:pPr algn="ctr"/>
                      <a:r>
                        <a:rPr lang="en-US" altLang="zh-CN" sz="1100" b="1" dirty="0">
                          <a:solidFill>
                            <a:schemeClr val="tx1"/>
                          </a:solidFill>
                          <a:latin typeface="微软雅黑" panose="020B0503020204020204" pitchFamily="34" charset="-122"/>
                          <a:ea typeface="微软雅黑" panose="020B0503020204020204" pitchFamily="34" charset="-122"/>
                        </a:rPr>
                        <a:t>2025.11.18</a:t>
                      </a:r>
                      <a:r>
                        <a:rPr lang="zh-CN" altLang="en-US" sz="1100" b="1" dirty="0">
                          <a:solidFill>
                            <a:schemeClr val="tx1"/>
                          </a:solidFill>
                          <a:latin typeface="微软雅黑" panose="020B0503020204020204" pitchFamily="34" charset="-122"/>
                          <a:ea typeface="微软雅黑" panose="020B0503020204020204" pitchFamily="34" charset="-122"/>
                        </a:rPr>
                        <a:t>标准审查</a:t>
                      </a:r>
                      <a:endParaRPr lang="en-US" altLang="zh-CN" sz="1100" b="1" dirty="0">
                        <a:solidFill>
                          <a:schemeClr val="tx1"/>
                        </a:solidFill>
                        <a:latin typeface="微软雅黑" panose="020B0503020204020204" pitchFamily="34" charset="-122"/>
                        <a:ea typeface="微软雅黑" panose="020B0503020204020204" pitchFamily="34" charset="-122"/>
                      </a:endParaRPr>
                    </a:p>
                    <a:p>
                      <a:pPr algn="ctr"/>
                      <a:r>
                        <a:rPr lang="zh-CN" altLang="en-US" sz="1100" b="1" dirty="0">
                          <a:solidFill>
                            <a:schemeClr val="tx1"/>
                          </a:solidFill>
                          <a:latin typeface="微软雅黑" panose="020B0503020204020204" pitchFamily="34" charset="-122"/>
                          <a:ea typeface="微软雅黑" panose="020B0503020204020204" pitchFamily="34" charset="-122"/>
                        </a:rPr>
                        <a:t>正在进行报批</a:t>
                      </a:r>
                    </a:p>
                  </a:txBody>
                  <a:tcPr anchor="ctr"/>
                </a:tc>
                <a:extLst>
                  <a:ext uri="{0D108BD9-81ED-4DB2-BD59-A6C34878D82A}">
                    <a16:rowId xmlns:a16="http://schemas.microsoft.com/office/drawing/2014/main" val="10001"/>
                  </a:ext>
                </a:extLst>
              </a:tr>
              <a:tr h="289821">
                <a:tc>
                  <a:txBody>
                    <a:bodyPr/>
                    <a:lstStyle>
                      <a:lvl1pPr marL="0" algn="l" defTabSz="685800" rtl="0" eaLnBrk="1" latinLnBrk="0" hangingPunct="1">
                        <a:defRPr sz="1400" kern="1200">
                          <a:solidFill>
                            <a:schemeClr val="dk1"/>
                          </a:solidFill>
                          <a:latin typeface="Arial" panose="020B0604020202020204"/>
                        </a:defRPr>
                      </a:lvl1pPr>
                      <a:lvl2pPr marL="342900" algn="l" defTabSz="685800" rtl="0" eaLnBrk="1" latinLnBrk="0" hangingPunct="1">
                        <a:defRPr sz="1400" kern="1200">
                          <a:solidFill>
                            <a:schemeClr val="dk1"/>
                          </a:solidFill>
                          <a:latin typeface="Arial" panose="020B0604020202020204"/>
                        </a:defRPr>
                      </a:lvl2pPr>
                      <a:lvl3pPr marL="685800" algn="l" defTabSz="685800" rtl="0" eaLnBrk="1" latinLnBrk="0" hangingPunct="1">
                        <a:defRPr sz="1400" kern="1200">
                          <a:solidFill>
                            <a:schemeClr val="dk1"/>
                          </a:solidFill>
                          <a:latin typeface="Arial" panose="020B0604020202020204"/>
                        </a:defRPr>
                      </a:lvl3pPr>
                      <a:lvl4pPr marL="1028700" algn="l" defTabSz="685800" rtl="0" eaLnBrk="1" latinLnBrk="0" hangingPunct="1">
                        <a:defRPr sz="1400" kern="1200">
                          <a:solidFill>
                            <a:schemeClr val="dk1"/>
                          </a:solidFill>
                          <a:latin typeface="Arial" panose="020B0604020202020204"/>
                        </a:defRPr>
                      </a:lvl4pPr>
                      <a:lvl5pPr marL="1371600" algn="l" defTabSz="685800" rtl="0" eaLnBrk="1" latinLnBrk="0" hangingPunct="1">
                        <a:defRPr sz="1400" kern="1200">
                          <a:solidFill>
                            <a:schemeClr val="dk1"/>
                          </a:solidFill>
                          <a:latin typeface="Arial" panose="020B0604020202020204"/>
                        </a:defRPr>
                      </a:lvl5pPr>
                      <a:lvl6pPr marL="1714500" algn="l" defTabSz="685800" rtl="0" eaLnBrk="1" latinLnBrk="0" hangingPunct="1">
                        <a:defRPr sz="1400" kern="1200">
                          <a:solidFill>
                            <a:schemeClr val="dk1"/>
                          </a:solidFill>
                          <a:latin typeface="Arial" panose="020B0604020202020204"/>
                        </a:defRPr>
                      </a:lvl6pPr>
                      <a:lvl7pPr marL="2057400" algn="l" defTabSz="685800" rtl="0" eaLnBrk="1" latinLnBrk="0" hangingPunct="1">
                        <a:defRPr sz="1400" kern="1200">
                          <a:solidFill>
                            <a:schemeClr val="dk1"/>
                          </a:solidFill>
                          <a:latin typeface="Arial" panose="020B0604020202020204"/>
                        </a:defRPr>
                      </a:lvl7pPr>
                      <a:lvl8pPr marL="2400300" algn="l" defTabSz="685800" rtl="0" eaLnBrk="1" latinLnBrk="0" hangingPunct="1">
                        <a:defRPr sz="1400" kern="1200">
                          <a:solidFill>
                            <a:schemeClr val="dk1"/>
                          </a:solidFill>
                          <a:latin typeface="Arial" panose="020B0604020202020204"/>
                        </a:defRPr>
                      </a:lvl8pPr>
                      <a:lvl9pPr marL="2743200" algn="l" defTabSz="685800" rtl="0" eaLnBrk="1" latinLnBrk="0" hangingPunct="1">
                        <a:defRPr sz="1400" kern="1200">
                          <a:solidFill>
                            <a:schemeClr val="dk1"/>
                          </a:solidFill>
                          <a:latin typeface="Arial" panose="020B0604020202020204"/>
                        </a:defRPr>
                      </a:lvl9pPr>
                    </a:lstStyle>
                    <a:p>
                      <a:pPr algn="ctr"/>
                      <a:r>
                        <a:rPr lang="en-US" altLang="zh-CN" sz="1100" dirty="0">
                          <a:solidFill>
                            <a:schemeClr val="tx1"/>
                          </a:solidFill>
                          <a:latin typeface="微软雅黑" panose="020B0503020204020204" pitchFamily="34" charset="-122"/>
                          <a:ea typeface="微软雅黑" panose="020B0503020204020204" pitchFamily="34" charset="-122"/>
                        </a:rPr>
                        <a:t>2</a:t>
                      </a:r>
                      <a:endParaRPr lang="zh-CN" altLang="en-US" sz="1100" dirty="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国家标准</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tc>
                <a:tc>
                  <a:txBody>
                    <a:bodyPr/>
                    <a:lstStyle>
                      <a:lvl1pPr marL="0" algn="l" defTabSz="685800" rtl="0" eaLnBrk="1" latinLnBrk="0" hangingPunct="1">
                        <a:defRPr sz="1400" kern="1200">
                          <a:solidFill>
                            <a:schemeClr val="dk1"/>
                          </a:solidFill>
                          <a:latin typeface="Arial" panose="020B0604020202020204"/>
                        </a:defRPr>
                      </a:lvl1pPr>
                      <a:lvl2pPr marL="342900" algn="l" defTabSz="685800" rtl="0" eaLnBrk="1" latinLnBrk="0" hangingPunct="1">
                        <a:defRPr sz="1400" kern="1200">
                          <a:solidFill>
                            <a:schemeClr val="dk1"/>
                          </a:solidFill>
                          <a:latin typeface="Arial" panose="020B0604020202020204"/>
                        </a:defRPr>
                      </a:lvl2pPr>
                      <a:lvl3pPr marL="685800" algn="l" defTabSz="685800" rtl="0" eaLnBrk="1" latinLnBrk="0" hangingPunct="1">
                        <a:defRPr sz="1400" kern="1200">
                          <a:solidFill>
                            <a:schemeClr val="dk1"/>
                          </a:solidFill>
                          <a:latin typeface="Arial" panose="020B0604020202020204"/>
                        </a:defRPr>
                      </a:lvl3pPr>
                      <a:lvl4pPr marL="1028700" algn="l" defTabSz="685800" rtl="0" eaLnBrk="1" latinLnBrk="0" hangingPunct="1">
                        <a:defRPr sz="1400" kern="1200">
                          <a:solidFill>
                            <a:schemeClr val="dk1"/>
                          </a:solidFill>
                          <a:latin typeface="Arial" panose="020B0604020202020204"/>
                        </a:defRPr>
                      </a:lvl4pPr>
                      <a:lvl5pPr marL="1371600" algn="l" defTabSz="685800" rtl="0" eaLnBrk="1" latinLnBrk="0" hangingPunct="1">
                        <a:defRPr sz="1400" kern="1200">
                          <a:solidFill>
                            <a:schemeClr val="dk1"/>
                          </a:solidFill>
                          <a:latin typeface="Arial" panose="020B0604020202020204"/>
                        </a:defRPr>
                      </a:lvl5pPr>
                      <a:lvl6pPr marL="1714500" algn="l" defTabSz="685800" rtl="0" eaLnBrk="1" latinLnBrk="0" hangingPunct="1">
                        <a:defRPr sz="1400" kern="1200">
                          <a:solidFill>
                            <a:schemeClr val="dk1"/>
                          </a:solidFill>
                          <a:latin typeface="Arial" panose="020B0604020202020204"/>
                        </a:defRPr>
                      </a:lvl6pPr>
                      <a:lvl7pPr marL="2057400" algn="l" defTabSz="685800" rtl="0" eaLnBrk="1" latinLnBrk="0" hangingPunct="1">
                        <a:defRPr sz="1400" kern="1200">
                          <a:solidFill>
                            <a:schemeClr val="dk1"/>
                          </a:solidFill>
                          <a:latin typeface="Arial" panose="020B0604020202020204"/>
                        </a:defRPr>
                      </a:lvl7pPr>
                      <a:lvl8pPr marL="2400300" algn="l" defTabSz="685800" rtl="0" eaLnBrk="1" latinLnBrk="0" hangingPunct="1">
                        <a:defRPr sz="1400" kern="1200">
                          <a:solidFill>
                            <a:schemeClr val="dk1"/>
                          </a:solidFill>
                          <a:latin typeface="Arial" panose="020B0604020202020204"/>
                        </a:defRPr>
                      </a:lvl8pPr>
                      <a:lvl9pPr marL="2743200" algn="l" defTabSz="685800" rtl="0" eaLnBrk="1" latinLnBrk="0" hangingPunct="1">
                        <a:defRPr sz="1400" kern="1200">
                          <a:solidFill>
                            <a:schemeClr val="dk1"/>
                          </a:solidFill>
                          <a:latin typeface="Arial" panose="020B0604020202020204"/>
                        </a:defRPr>
                      </a:lvl9pPr>
                    </a:lstStyle>
                    <a:p>
                      <a:pPr algn="ctr"/>
                      <a:r>
                        <a:rPr lang="zh-CN" altLang="en-US" sz="1100" dirty="0">
                          <a:solidFill>
                            <a:schemeClr val="tx1"/>
                          </a:solidFill>
                          <a:latin typeface="微软雅黑" panose="020B0503020204020204" pitchFamily="34" charset="-122"/>
                          <a:ea typeface="微软雅黑" panose="020B0503020204020204" pitchFamily="34" charset="-122"/>
                        </a:rPr>
                        <a:t>基于用户数据的往复式内燃机可靠性评估指南</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dirty="0">
                          <a:solidFill>
                            <a:schemeClr val="tx1"/>
                          </a:solidFill>
                          <a:effectLst/>
                          <a:latin typeface="微软雅黑" panose="020B0503020204020204" pitchFamily="34" charset="-122"/>
                          <a:ea typeface="微软雅黑" panose="020B0503020204020204" pitchFamily="34" charset="-122"/>
                        </a:rPr>
                        <a:t>制定</a:t>
                      </a:r>
                    </a:p>
                  </a:txBody>
                  <a:tcPr anchor="ctr"/>
                </a:tc>
                <a:tc vMerge="1">
                  <a:txBody>
                    <a:bodyPr/>
                    <a:lstStyle/>
                    <a:p>
                      <a:endParaRPr/>
                    </a:p>
                  </a:txBody>
                  <a:tcPr anchor="ctr"/>
                </a:tc>
                <a:tc vMerge="1">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审查阶段</a:t>
                      </a:r>
                    </a:p>
                  </a:txBody>
                  <a:tcPr anchor="ctr"/>
                </a:tc>
                <a:extLst>
                  <a:ext uri="{0D108BD9-81ED-4DB2-BD59-A6C34878D82A}">
                    <a16:rowId xmlns:a16="http://schemas.microsoft.com/office/drawing/2014/main" val="10002"/>
                  </a:ext>
                </a:extLst>
              </a:tr>
              <a:tr h="289821">
                <a:tc>
                  <a:txBody>
                    <a:bodyPr/>
                    <a:lstStyle>
                      <a:lvl1pPr marL="0" algn="l" defTabSz="685800" rtl="0" eaLnBrk="1" latinLnBrk="0" hangingPunct="1">
                        <a:defRPr sz="1400" kern="1200">
                          <a:solidFill>
                            <a:schemeClr val="dk1"/>
                          </a:solidFill>
                          <a:latin typeface="Arial" panose="020B0604020202020204"/>
                        </a:defRPr>
                      </a:lvl1pPr>
                      <a:lvl2pPr marL="342900" algn="l" defTabSz="685800" rtl="0" eaLnBrk="1" latinLnBrk="0" hangingPunct="1">
                        <a:defRPr sz="1400" kern="1200">
                          <a:solidFill>
                            <a:schemeClr val="dk1"/>
                          </a:solidFill>
                          <a:latin typeface="Arial" panose="020B0604020202020204"/>
                        </a:defRPr>
                      </a:lvl2pPr>
                      <a:lvl3pPr marL="685800" algn="l" defTabSz="685800" rtl="0" eaLnBrk="1" latinLnBrk="0" hangingPunct="1">
                        <a:defRPr sz="1400" kern="1200">
                          <a:solidFill>
                            <a:schemeClr val="dk1"/>
                          </a:solidFill>
                          <a:latin typeface="Arial" panose="020B0604020202020204"/>
                        </a:defRPr>
                      </a:lvl3pPr>
                      <a:lvl4pPr marL="1028700" algn="l" defTabSz="685800" rtl="0" eaLnBrk="1" latinLnBrk="0" hangingPunct="1">
                        <a:defRPr sz="1400" kern="1200">
                          <a:solidFill>
                            <a:schemeClr val="dk1"/>
                          </a:solidFill>
                          <a:latin typeface="Arial" panose="020B0604020202020204"/>
                        </a:defRPr>
                      </a:lvl4pPr>
                      <a:lvl5pPr marL="1371600" algn="l" defTabSz="685800" rtl="0" eaLnBrk="1" latinLnBrk="0" hangingPunct="1">
                        <a:defRPr sz="1400" kern="1200">
                          <a:solidFill>
                            <a:schemeClr val="dk1"/>
                          </a:solidFill>
                          <a:latin typeface="Arial" panose="020B0604020202020204"/>
                        </a:defRPr>
                      </a:lvl5pPr>
                      <a:lvl6pPr marL="1714500" algn="l" defTabSz="685800" rtl="0" eaLnBrk="1" latinLnBrk="0" hangingPunct="1">
                        <a:defRPr sz="1400" kern="1200">
                          <a:solidFill>
                            <a:schemeClr val="dk1"/>
                          </a:solidFill>
                          <a:latin typeface="Arial" panose="020B0604020202020204"/>
                        </a:defRPr>
                      </a:lvl6pPr>
                      <a:lvl7pPr marL="2057400" algn="l" defTabSz="685800" rtl="0" eaLnBrk="1" latinLnBrk="0" hangingPunct="1">
                        <a:defRPr sz="1400" kern="1200">
                          <a:solidFill>
                            <a:schemeClr val="dk1"/>
                          </a:solidFill>
                          <a:latin typeface="Arial" panose="020B0604020202020204"/>
                        </a:defRPr>
                      </a:lvl7pPr>
                      <a:lvl8pPr marL="2400300" algn="l" defTabSz="685800" rtl="0" eaLnBrk="1" latinLnBrk="0" hangingPunct="1">
                        <a:defRPr sz="1400" kern="1200">
                          <a:solidFill>
                            <a:schemeClr val="dk1"/>
                          </a:solidFill>
                          <a:latin typeface="Arial" panose="020B0604020202020204"/>
                        </a:defRPr>
                      </a:lvl8pPr>
                      <a:lvl9pPr marL="2743200" algn="l" defTabSz="685800" rtl="0" eaLnBrk="1" latinLnBrk="0" hangingPunct="1">
                        <a:defRPr sz="1400" kern="1200">
                          <a:solidFill>
                            <a:schemeClr val="dk1"/>
                          </a:solidFill>
                          <a:latin typeface="Arial" panose="020B0604020202020204"/>
                        </a:defRPr>
                      </a:lvl9pPr>
                    </a:lstStyle>
                    <a:p>
                      <a:pPr algn="ctr"/>
                      <a:r>
                        <a:rPr lang="en-US" altLang="zh-CN" sz="1100" dirty="0">
                          <a:solidFill>
                            <a:schemeClr val="tx1"/>
                          </a:solidFill>
                          <a:latin typeface="微软雅黑" panose="020B0503020204020204" pitchFamily="34" charset="-122"/>
                          <a:ea typeface="微软雅黑" panose="020B0503020204020204" pitchFamily="34" charset="-122"/>
                        </a:rPr>
                        <a:t>3</a:t>
                      </a:r>
                      <a:endParaRPr lang="zh-CN" altLang="en-US" sz="1100" dirty="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国家标准</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tc>
                <a:tc>
                  <a:txBody>
                    <a:bodyPr/>
                    <a:lstStyle>
                      <a:lvl1pPr marL="0" algn="l" defTabSz="685800" rtl="0" eaLnBrk="1" latinLnBrk="0" hangingPunct="1">
                        <a:defRPr sz="1400" kern="1200">
                          <a:solidFill>
                            <a:schemeClr val="dk1"/>
                          </a:solidFill>
                          <a:latin typeface="Arial" panose="020B0604020202020204"/>
                        </a:defRPr>
                      </a:lvl1pPr>
                      <a:lvl2pPr marL="342900" algn="l" defTabSz="685800" rtl="0" eaLnBrk="1" latinLnBrk="0" hangingPunct="1">
                        <a:defRPr sz="1400" kern="1200">
                          <a:solidFill>
                            <a:schemeClr val="dk1"/>
                          </a:solidFill>
                          <a:latin typeface="Arial" panose="020B0604020202020204"/>
                        </a:defRPr>
                      </a:lvl2pPr>
                      <a:lvl3pPr marL="685800" algn="l" defTabSz="685800" rtl="0" eaLnBrk="1" latinLnBrk="0" hangingPunct="1">
                        <a:defRPr sz="1400" kern="1200">
                          <a:solidFill>
                            <a:schemeClr val="dk1"/>
                          </a:solidFill>
                          <a:latin typeface="Arial" panose="020B0604020202020204"/>
                        </a:defRPr>
                      </a:lvl3pPr>
                      <a:lvl4pPr marL="1028700" algn="l" defTabSz="685800" rtl="0" eaLnBrk="1" latinLnBrk="0" hangingPunct="1">
                        <a:defRPr sz="1400" kern="1200">
                          <a:solidFill>
                            <a:schemeClr val="dk1"/>
                          </a:solidFill>
                          <a:latin typeface="Arial" panose="020B0604020202020204"/>
                        </a:defRPr>
                      </a:lvl4pPr>
                      <a:lvl5pPr marL="1371600" algn="l" defTabSz="685800" rtl="0" eaLnBrk="1" latinLnBrk="0" hangingPunct="1">
                        <a:defRPr sz="1400" kern="1200">
                          <a:solidFill>
                            <a:schemeClr val="dk1"/>
                          </a:solidFill>
                          <a:latin typeface="Arial" panose="020B0604020202020204"/>
                        </a:defRPr>
                      </a:lvl5pPr>
                      <a:lvl6pPr marL="1714500" algn="l" defTabSz="685800" rtl="0" eaLnBrk="1" latinLnBrk="0" hangingPunct="1">
                        <a:defRPr sz="1400" kern="1200">
                          <a:solidFill>
                            <a:schemeClr val="dk1"/>
                          </a:solidFill>
                          <a:latin typeface="Arial" panose="020B0604020202020204"/>
                        </a:defRPr>
                      </a:lvl6pPr>
                      <a:lvl7pPr marL="2057400" algn="l" defTabSz="685800" rtl="0" eaLnBrk="1" latinLnBrk="0" hangingPunct="1">
                        <a:defRPr sz="1400" kern="1200">
                          <a:solidFill>
                            <a:schemeClr val="dk1"/>
                          </a:solidFill>
                          <a:latin typeface="Arial" panose="020B0604020202020204"/>
                        </a:defRPr>
                      </a:lvl7pPr>
                      <a:lvl8pPr marL="2400300" algn="l" defTabSz="685800" rtl="0" eaLnBrk="1" latinLnBrk="0" hangingPunct="1">
                        <a:defRPr sz="1400" kern="1200">
                          <a:solidFill>
                            <a:schemeClr val="dk1"/>
                          </a:solidFill>
                          <a:latin typeface="Arial" panose="020B0604020202020204"/>
                        </a:defRPr>
                      </a:lvl8pPr>
                      <a:lvl9pPr marL="2743200" algn="l" defTabSz="685800" rtl="0" eaLnBrk="1" latinLnBrk="0" hangingPunct="1">
                        <a:defRPr sz="1400" kern="1200">
                          <a:solidFill>
                            <a:schemeClr val="dk1"/>
                          </a:solidFill>
                          <a:latin typeface="Arial" panose="020B0604020202020204"/>
                        </a:defRPr>
                      </a:lvl9pPr>
                    </a:lstStyle>
                    <a:p>
                      <a:pPr algn="ctr"/>
                      <a:r>
                        <a:rPr lang="zh-CN" altLang="en-US" sz="1100" dirty="0">
                          <a:solidFill>
                            <a:schemeClr val="tx1"/>
                          </a:solidFill>
                          <a:latin typeface="微软雅黑" panose="020B0503020204020204" pitchFamily="34" charset="-122"/>
                          <a:ea typeface="微软雅黑" panose="020B0503020204020204" pitchFamily="34" charset="-122"/>
                        </a:rPr>
                        <a:t>往复式内燃机电控单元高温寿命试验方法</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dirty="0">
                          <a:solidFill>
                            <a:schemeClr val="tx1"/>
                          </a:solidFill>
                          <a:effectLst/>
                          <a:latin typeface="微软雅黑" panose="020B0503020204020204" pitchFamily="34" charset="-122"/>
                          <a:ea typeface="微软雅黑" panose="020B0503020204020204" pitchFamily="34" charset="-122"/>
                        </a:rPr>
                        <a:t>制定</a:t>
                      </a:r>
                    </a:p>
                  </a:txBody>
                  <a:tcPr anchor="ctr"/>
                </a:tc>
                <a:tc vMerge="1">
                  <a:txBody>
                    <a:bodyPr/>
                    <a:lstStyle/>
                    <a:p>
                      <a:endParaRPr dirty="0"/>
                    </a:p>
                  </a:txBody>
                  <a:tcPr anchor="ctr"/>
                </a:tc>
                <a:tc vMerge="1">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审查阶段</a:t>
                      </a:r>
                    </a:p>
                  </a:txBody>
                  <a:tcPr anchor="ctr"/>
                </a:tc>
                <a:extLst>
                  <a:ext uri="{0D108BD9-81ED-4DB2-BD59-A6C34878D82A}">
                    <a16:rowId xmlns:a16="http://schemas.microsoft.com/office/drawing/2014/main" val="10003"/>
                  </a:ext>
                </a:extLst>
              </a:tr>
              <a:tr h="289821">
                <a:tc>
                  <a:txBody>
                    <a:bodyPr/>
                    <a:lstStyle/>
                    <a:p>
                      <a:pPr algn="ctr"/>
                      <a:r>
                        <a:rPr lang="en-US" altLang="zh-CN" sz="1100" b="0" dirty="0">
                          <a:latin typeface="微软雅黑" panose="020B0503020204020204" pitchFamily="34" charset="-122"/>
                          <a:ea typeface="微软雅黑" panose="020B0503020204020204" pitchFamily="34" charset="-122"/>
                        </a:rPr>
                        <a:t>4</a:t>
                      </a:r>
                      <a:endParaRPr lang="zh-CN" altLang="en-US" sz="1100" b="0" dirty="0">
                        <a:latin typeface="微软雅黑" panose="020B0503020204020204" pitchFamily="34" charset="-122"/>
                        <a:ea typeface="微软雅黑" panose="020B0503020204020204" pitchFamily="34" charset="-122"/>
                      </a:endParaRPr>
                    </a:p>
                  </a:txBody>
                  <a:tcPr anchor="ctr"/>
                </a:tc>
                <a:tc>
                  <a:txBody>
                    <a:bodyPr/>
                    <a:lstStyle/>
                    <a:p>
                      <a:pPr marL="0" indent="0" algn="ctr" fontAlgn="ct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国家标准</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marR="0" lvl="0" indent="92075" algn="ctr" defTabSz="685800" rtl="0" eaLnBrk="1" fontAlgn="ctr" latinLnBrk="0" hangingPunct="1">
                        <a:lnSpc>
                          <a:spcPct val="100000"/>
                        </a:lnSpc>
                        <a:spcBef>
                          <a:spcPts val="0"/>
                        </a:spcBef>
                        <a:spcAft>
                          <a:spcPts val="0"/>
                        </a:spcAft>
                        <a:buClrTx/>
                        <a:buSzTx/>
                        <a:buFontTx/>
                        <a:buNone/>
                      </a:pP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往复式内燃机可靠性目标确定方法</a:t>
                      </a:r>
                    </a:p>
                  </a:txBody>
                  <a:tcPr marL="9525" marR="9525" marT="9525"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b="0" dirty="0">
                          <a:latin typeface="微软雅黑" panose="020B0503020204020204" pitchFamily="34" charset="-122"/>
                          <a:ea typeface="微软雅黑" panose="020B0503020204020204" pitchFamily="34" charset="-122"/>
                          <a:sym typeface="+mn-lt"/>
                        </a:rPr>
                        <a:t>制定</a:t>
                      </a:r>
                    </a:p>
                  </a:txBody>
                  <a:tcPr anchor="ctr"/>
                </a:tc>
                <a:tc rowSpan="2">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b="0" dirty="0">
                          <a:latin typeface="微软雅黑" panose="020B0503020204020204" pitchFamily="34" charset="-122"/>
                          <a:ea typeface="微软雅黑" panose="020B0503020204020204" pitchFamily="34" charset="-122"/>
                          <a:sym typeface="+mn-lt"/>
                        </a:rPr>
                        <a:t>起草阶段</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rowSpan="2">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b="1" dirty="0">
                          <a:solidFill>
                            <a:schemeClr val="tx1"/>
                          </a:solidFill>
                          <a:latin typeface="微软雅黑" panose="020B0503020204020204" pitchFamily="34" charset="-122"/>
                          <a:ea typeface="微软雅黑" panose="020B0503020204020204" pitchFamily="34" charset="-122"/>
                        </a:rPr>
                        <a:t>征集起草单位</a:t>
                      </a:r>
                      <a:endParaRPr lang="en-US" altLang="zh-CN" sz="1100" b="1" dirty="0">
                        <a:solidFill>
                          <a:schemeClr val="tx1"/>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4"/>
                  </a:ext>
                </a:extLst>
              </a:tr>
              <a:tr h="289821">
                <a:tc>
                  <a:txBody>
                    <a:bodyPr/>
                    <a:lstStyle/>
                    <a:p>
                      <a:pPr algn="ctr"/>
                      <a:r>
                        <a:rPr lang="en-US" altLang="zh-CN" sz="1100" b="0" dirty="0">
                          <a:latin typeface="微软雅黑" panose="020B0503020204020204" pitchFamily="34" charset="-122"/>
                          <a:ea typeface="微软雅黑" panose="020B0503020204020204" pitchFamily="34" charset="-122"/>
                        </a:rPr>
                        <a:t>5</a:t>
                      </a:r>
                      <a:endParaRPr lang="zh-CN" altLang="en-US" sz="1100" b="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ctr"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国家标准</a:t>
                      </a:r>
                      <a:endParaRPr kumimoji="0" lang="zh-CN" altLang="en-US" sz="11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92075" algn="ctr" defTabSz="685800" rtl="0" eaLnBrk="1" fontAlgn="ctr" latinLnBrk="0" hangingPunct="1">
                        <a:lnSpc>
                          <a:spcPct val="100000"/>
                        </a:lnSpc>
                        <a:spcBef>
                          <a:spcPts val="0"/>
                        </a:spcBef>
                        <a:spcAft>
                          <a:spcPts val="0"/>
                        </a:spcAft>
                        <a:buClrTx/>
                        <a:buSzTx/>
                        <a:buFontTx/>
                        <a:buNone/>
                      </a:pP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往复式内燃机可靠性工作</a:t>
                      </a: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 </a:t>
                      </a: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指南</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制定</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vMerge="1">
                  <a:txBody>
                    <a:bodyPr/>
                    <a:lstStyle/>
                    <a:p>
                      <a:endParaRPr dirty="0"/>
                    </a:p>
                  </a:txBody>
                  <a:tcPr anchor="ctr"/>
                </a:tc>
                <a:tc vMerge="1">
                  <a:txBody>
                    <a:bodyPr/>
                    <a:lstStyle/>
                    <a:p>
                      <a:endParaRPr dirty="0"/>
                    </a:p>
                  </a:txBody>
                  <a:tcPr anchor="ctr"/>
                </a:tc>
                <a:extLst>
                  <a:ext uri="{0D108BD9-81ED-4DB2-BD59-A6C34878D82A}">
                    <a16:rowId xmlns:a16="http://schemas.microsoft.com/office/drawing/2014/main" val="1881617930"/>
                  </a:ext>
                </a:extLst>
              </a:tr>
              <a:tr h="289821">
                <a:tc>
                  <a:txBody>
                    <a:bodyPr/>
                    <a:lstStyle/>
                    <a:p>
                      <a:pPr algn="ctr"/>
                      <a:r>
                        <a:rPr lang="en-US" altLang="zh-CN" sz="1100" b="0" dirty="0">
                          <a:solidFill>
                            <a:schemeClr val="tx1"/>
                          </a:solidFill>
                          <a:latin typeface="微软雅黑" panose="020B0503020204020204" pitchFamily="34" charset="-122"/>
                          <a:ea typeface="微软雅黑" panose="020B0503020204020204" pitchFamily="34" charset="-122"/>
                        </a:rPr>
                        <a:t>6</a:t>
                      </a:r>
                      <a:endParaRPr lang="zh-CN" altLang="en-US" sz="1100" b="0" dirty="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ctr"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rPr>
                        <a:t>国家标准</a:t>
                      </a:r>
                      <a:endParaRPr kumimoji="0" lang="zh-CN" altLang="en-US" sz="11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indent="92075" algn="ctr" fontAlgn="ctr"/>
                      <a:r>
                        <a:rPr lang="zh-CN" altLang="en-US" sz="1100" b="0" u="none" strike="noStrike" kern="1200" dirty="0">
                          <a:solidFill>
                            <a:schemeClr val="tx1"/>
                          </a:solidFill>
                          <a:effectLst/>
                          <a:latin typeface="微软雅黑" panose="020B0503020204020204" pitchFamily="34" charset="-122"/>
                          <a:ea typeface="微软雅黑" panose="020B0503020204020204" pitchFamily="34" charset="-122"/>
                        </a:rPr>
                        <a:t>往复式内燃机可靠性设计评审</a:t>
                      </a:r>
                      <a:endParaRPr lang="zh-CN" altLang="en-US" sz="1100" b="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sym typeface="+mn-lt"/>
                        </a:rPr>
                        <a:t>制定</a:t>
                      </a:r>
                      <a:endParaRPr kumimoji="0" lang="zh-CN" altLang="en-US" sz="11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sym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立项阶段</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b="1" kern="1200" noProof="0" dirty="0">
                          <a:solidFill>
                            <a:schemeClr val="tx1"/>
                          </a:solidFill>
                          <a:latin typeface="微软雅黑" panose="020B0503020204020204" pitchFamily="34" charset="-122"/>
                          <a:ea typeface="微软雅黑" panose="020B0503020204020204" pitchFamily="34" charset="-122"/>
                          <a:sym typeface="+mn-lt"/>
                        </a:rPr>
                        <a:t>退回</a:t>
                      </a:r>
                      <a:endParaRPr lang="zh-CN" altLang="en-US" sz="1100" b="1" kern="1200" noProof="0" dirty="0">
                        <a:solidFill>
                          <a:schemeClr val="tx1"/>
                        </a:solidFill>
                        <a:latin typeface="微软雅黑" panose="020B0503020204020204" pitchFamily="34" charset="-122"/>
                        <a:ea typeface="微软雅黑" panose="020B0503020204020204" pitchFamily="34" charset="-122"/>
                        <a:cs typeface="+mn-cs"/>
                        <a:sym typeface="+mn-lt"/>
                      </a:endParaRPr>
                    </a:p>
                  </a:txBody>
                  <a:tcPr anchor="ctr"/>
                </a:tc>
                <a:extLst>
                  <a:ext uri="{0D108BD9-81ED-4DB2-BD59-A6C34878D82A}">
                    <a16:rowId xmlns:a16="http://schemas.microsoft.com/office/drawing/2014/main" val="10006"/>
                  </a:ext>
                </a:extLst>
              </a:tr>
              <a:tr h="281890">
                <a:tc>
                  <a:txBody>
                    <a:bodyPr/>
                    <a:lstStyle/>
                    <a:p>
                      <a:pPr algn="ctr"/>
                      <a:r>
                        <a:rPr lang="en-US" altLang="zh-CN" sz="1100" b="0" dirty="0">
                          <a:latin typeface="微软雅黑" panose="020B0503020204020204" pitchFamily="34" charset="-122"/>
                          <a:ea typeface="微软雅黑" panose="020B0503020204020204" pitchFamily="34" charset="-122"/>
                        </a:rPr>
                        <a:t>7</a:t>
                      </a:r>
                      <a:endParaRPr lang="zh-CN" altLang="en-US" sz="1100" b="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ctr" latinLnBrk="0" hangingPunct="1">
                        <a:lnSpc>
                          <a:spcPct val="100000"/>
                        </a:lnSpc>
                        <a:spcBef>
                          <a:spcPts val="0"/>
                        </a:spcBef>
                        <a:spcAft>
                          <a:spcPts val="0"/>
                        </a:spcAft>
                        <a:buClrTx/>
                        <a:buSzTx/>
                        <a:buFontTx/>
                        <a:buNone/>
                      </a:pP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国家标准</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marR="0" lvl="0" indent="92075" algn="ctr" defTabSz="685800" rtl="0" eaLnBrk="1" fontAlgn="ctr" latinLnBrk="0" hangingPunct="1">
                        <a:lnSpc>
                          <a:spcPct val="100000"/>
                        </a:lnSpc>
                        <a:spcBef>
                          <a:spcPts val="0"/>
                        </a:spcBef>
                        <a:spcAft>
                          <a:spcPts val="0"/>
                        </a:spcAft>
                        <a:buClrTx/>
                        <a:buSzTx/>
                        <a:buFontTx/>
                        <a:buNone/>
                      </a:pPr>
                      <a:r>
                        <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rPr>
                        <a:t>氢燃料内燃机 可靠性试验方法</a:t>
                      </a:r>
                      <a:endPar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制定</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立项阶段</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1100" b="1" dirty="0">
                          <a:solidFill>
                            <a:schemeClr val="tx1"/>
                          </a:solidFill>
                          <a:latin typeface="微软雅黑" panose="020B0503020204020204" pitchFamily="34" charset="-122"/>
                          <a:ea typeface="微软雅黑" panose="020B0503020204020204" pitchFamily="34" charset="-122"/>
                        </a:rPr>
                        <a:t>TC</a:t>
                      </a:r>
                      <a:r>
                        <a:rPr lang="zh-CN" altLang="en-US" sz="1100" b="1" dirty="0">
                          <a:solidFill>
                            <a:schemeClr val="tx1"/>
                          </a:solidFill>
                          <a:latin typeface="微软雅黑" panose="020B0503020204020204" pitchFamily="34" charset="-122"/>
                          <a:ea typeface="微软雅黑" panose="020B0503020204020204" pitchFamily="34" charset="-122"/>
                        </a:rPr>
                        <a:t>审核</a:t>
                      </a:r>
                    </a:p>
                  </a:txBody>
                  <a:tcPr anchor="ctr"/>
                </a:tc>
                <a:extLst>
                  <a:ext uri="{0D108BD9-81ED-4DB2-BD59-A6C34878D82A}">
                    <a16:rowId xmlns:a16="http://schemas.microsoft.com/office/drawing/2014/main" val="3626927137"/>
                  </a:ext>
                </a:extLst>
              </a:tr>
              <a:tr h="289821">
                <a:tc>
                  <a:txBody>
                    <a:bodyPr/>
                    <a:lstStyle/>
                    <a:p>
                      <a:pPr algn="ctr"/>
                      <a:r>
                        <a:rPr lang="en-US" altLang="zh-CN" sz="1100" b="0" dirty="0">
                          <a:latin typeface="微软雅黑" panose="020B0503020204020204" pitchFamily="34" charset="-122"/>
                          <a:ea typeface="微软雅黑" panose="020B0503020204020204" pitchFamily="34" charset="-122"/>
                        </a:rPr>
                        <a:t>8</a:t>
                      </a:r>
                      <a:endParaRPr lang="zh-CN" altLang="en-US" sz="1100" b="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ctr"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国家标准</a:t>
                      </a:r>
                      <a:endParaRPr kumimoji="0" lang="zh-CN" altLang="en-US" sz="11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92075" algn="ctr" defTabSz="685800" rtl="0" eaLnBrk="1" fontAlgn="ctr" latinLnBrk="0" hangingPunct="1">
                        <a:lnSpc>
                          <a:spcPct val="100000"/>
                        </a:lnSpc>
                        <a:spcBef>
                          <a:spcPts val="0"/>
                        </a:spcBef>
                        <a:spcAft>
                          <a:spcPts val="0"/>
                        </a:spcAft>
                        <a:buClrTx/>
                        <a:buSzTx/>
                        <a:buFontTx/>
                        <a:buNone/>
                      </a:pPr>
                      <a:r>
                        <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rPr>
                        <a:t>往复式内燃机燃气喷射阀可靠性试验方法</a:t>
                      </a:r>
                      <a:endPar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制定</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立项阶段</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rowSpan="2">
                  <a:txBody>
                    <a:bodyPr/>
                    <a:lstStyle/>
                    <a:p>
                      <a:pPr algn="ctr"/>
                      <a:r>
                        <a:rPr lang="zh-CN" altLang="en-US" sz="1100" b="1" kern="1200" dirty="0">
                          <a:solidFill>
                            <a:schemeClr val="tx1"/>
                          </a:solidFill>
                          <a:latin typeface="微软雅黑" panose="020B0503020204020204" pitchFamily="34" charset="-122"/>
                          <a:ea typeface="微软雅黑" panose="020B0503020204020204" pitchFamily="34" charset="-122"/>
                        </a:rPr>
                        <a:t>计划上报</a:t>
                      </a:r>
                      <a:endParaRPr lang="zh-CN" altLang="en-US" sz="1100" b="1" kern="1200" dirty="0">
                        <a:solidFill>
                          <a:schemeClr val="tx1"/>
                        </a:solidFill>
                        <a:latin typeface="微软雅黑" panose="020B0503020204020204" pitchFamily="34" charset="-122"/>
                        <a:ea typeface="微软雅黑" panose="020B0503020204020204" pitchFamily="34" charset="-122"/>
                        <a:cs typeface="+mn-cs"/>
                      </a:endParaRPr>
                    </a:p>
                  </a:txBody>
                  <a:tcPr anchor="ctr"/>
                </a:tc>
                <a:extLst>
                  <a:ext uri="{0D108BD9-81ED-4DB2-BD59-A6C34878D82A}">
                    <a16:rowId xmlns:a16="http://schemas.microsoft.com/office/drawing/2014/main" val="10007"/>
                  </a:ext>
                </a:extLst>
              </a:tr>
              <a:tr h="289821">
                <a:tc>
                  <a:txBody>
                    <a:bodyPr/>
                    <a:lstStyle/>
                    <a:p>
                      <a:pPr algn="ctr"/>
                      <a:r>
                        <a:rPr lang="en-US" altLang="zh-CN" sz="1100" b="0" dirty="0">
                          <a:latin typeface="微软雅黑" panose="020B0503020204020204" pitchFamily="34" charset="-122"/>
                          <a:ea typeface="微软雅黑" panose="020B0503020204020204" pitchFamily="34" charset="-122"/>
                        </a:rPr>
                        <a:t>9</a:t>
                      </a:r>
                      <a:endParaRPr lang="zh-CN" altLang="en-US" sz="1100" b="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ctr" latinLnBrk="0" hangingPunct="1">
                        <a:lnSpc>
                          <a:spcPct val="100000"/>
                        </a:lnSpc>
                        <a:spcBef>
                          <a:spcPts val="0"/>
                        </a:spcBef>
                        <a:spcAft>
                          <a:spcPts val="0"/>
                        </a:spcAft>
                        <a:buClrTx/>
                        <a:buSzTx/>
                        <a:buFontTx/>
                        <a:buNone/>
                      </a:pPr>
                      <a:r>
                        <a:rPr lang="zh-CN" altLang="en-US" sz="1100" dirty="0">
                          <a:solidFill>
                            <a:srgbClr val="000000"/>
                          </a:solidFill>
                          <a:effectLst/>
                          <a:latin typeface="微软雅黑" panose="020B0503020204020204" pitchFamily="34" charset="-122"/>
                          <a:ea typeface="微软雅黑" panose="020B0503020204020204" pitchFamily="34" charset="-122"/>
                          <a:sym typeface="+mn-ea"/>
                        </a:rPr>
                        <a:t>国家标准</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marR="0" lvl="0" indent="92075" algn="ctr" defTabSz="685800" rtl="0" eaLnBrk="1" fontAlgn="ctr" latinLnBrk="0" hangingPunct="1">
                        <a:lnSpc>
                          <a:spcPct val="100000"/>
                        </a:lnSpc>
                        <a:spcBef>
                          <a:spcPts val="0"/>
                        </a:spcBef>
                        <a:spcAft>
                          <a:spcPts val="0"/>
                        </a:spcAft>
                        <a:buClrTx/>
                        <a:buSzTx/>
                        <a:buFontTx/>
                        <a:buNone/>
                      </a:pPr>
                      <a:r>
                        <a:rPr lang="zh-CN" altLang="en-US" sz="1100" b="0" u="none" strike="noStrike" kern="1200" dirty="0">
                          <a:solidFill>
                            <a:schemeClr val="tx1"/>
                          </a:solidFill>
                          <a:effectLst/>
                          <a:latin typeface="微软雅黑" panose="020B0503020204020204" pitchFamily="34" charset="-122"/>
                          <a:ea typeface="微软雅黑" panose="020B0503020204020204" pitchFamily="34" charset="-122"/>
                        </a:rPr>
                        <a:t>氢燃料内燃机 后处理系统可靠性试验方法</a:t>
                      </a:r>
                      <a:endParaRPr lang="zh-CN" altLang="en-US" sz="1100" b="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制定</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立项阶段</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vMerge="1">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rPr>
                        <a:t>立项阶段</a:t>
                      </a:r>
                    </a:p>
                  </a:txBody>
                  <a:tcPr anchor="ctr"/>
                </a:tc>
                <a:extLst>
                  <a:ext uri="{0D108BD9-81ED-4DB2-BD59-A6C34878D82A}">
                    <a16:rowId xmlns:a16="http://schemas.microsoft.com/office/drawing/2014/main" val="10008"/>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7" name="圆角矩形 2"/>
          <p:cNvSpPr/>
          <p:nvPr/>
        </p:nvSpPr>
        <p:spPr>
          <a:xfrm>
            <a:off x="186055" y="55435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3</a:t>
            </a:r>
            <a:r>
              <a:rPr lang="zh-CN" altLang="en-US" sz="1800" b="1" dirty="0">
                <a:solidFill>
                  <a:schemeClr val="tx1"/>
                </a:solidFill>
                <a:latin typeface="微软雅黑" panose="020B0503020204020204" pitchFamily="34" charset="-122"/>
                <a:ea typeface="微软雅黑" panose="020B0503020204020204" pitchFamily="34" charset="-122"/>
                <a:sym typeface="+mn-ea"/>
              </a:rPr>
              <a:t>、 标准立项和制修订工作</a:t>
            </a:r>
            <a:endParaRPr lang="zh-CN" altLang="en-US" sz="1800" b="1" dirty="0">
              <a:solidFill>
                <a:schemeClr val="tx1"/>
              </a:solidFill>
              <a:latin typeface="等线" panose="02010600030101010101" charset="-122"/>
              <a:ea typeface="等线" panose="02010600030101010101" charset="-122"/>
              <a:cs typeface="等线" panose="02010600030101010101" charset="-122"/>
              <a:sym typeface="+mn-ea"/>
            </a:endParaRPr>
          </a:p>
        </p:txBody>
      </p:sp>
      <p:sp>
        <p:nvSpPr>
          <p:cNvPr id="1048738" name="矩形 3"/>
          <p:cNvSpPr/>
          <p:nvPr/>
        </p:nvSpPr>
        <p:spPr>
          <a:xfrm>
            <a:off x="341629" y="1038862"/>
            <a:ext cx="8335645" cy="700576"/>
          </a:xfrm>
          <a:prstGeom prst="rect">
            <a:avLst/>
          </a:prstGeom>
        </p:spPr>
        <p:txBody>
          <a:bodyPr wrap="square">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国家标准外文版项目</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项国家标准外文版计划下达。</a:t>
            </a:r>
          </a:p>
        </p:txBody>
      </p:sp>
      <p:graphicFrame>
        <p:nvGraphicFramePr>
          <p:cNvPr id="4194309" name="表格 4"/>
          <p:cNvGraphicFramePr>
            <a:graphicFrameLocks noGrp="1"/>
          </p:cNvGraphicFramePr>
          <p:nvPr/>
        </p:nvGraphicFramePr>
        <p:xfrm>
          <a:off x="471373" y="1997050"/>
          <a:ext cx="8311883" cy="2639594"/>
        </p:xfrm>
        <a:graphic>
          <a:graphicData uri="http://schemas.openxmlformats.org/drawingml/2006/table">
            <a:tbl>
              <a:tblPr firstRow="1" bandRow="1">
                <a:tableStyleId>{5FD0F851-EC5A-4D38-B0AD-8093EC10F338}</a:tableStyleId>
              </a:tblPr>
              <a:tblGrid>
                <a:gridCol w="513448">
                  <a:extLst>
                    <a:ext uri="{9D8B030D-6E8A-4147-A177-3AD203B41FA5}">
                      <a16:colId xmlns:a16="http://schemas.microsoft.com/office/drawing/2014/main" val="20000"/>
                    </a:ext>
                  </a:extLst>
                </a:gridCol>
                <a:gridCol w="1242657">
                  <a:extLst>
                    <a:ext uri="{9D8B030D-6E8A-4147-A177-3AD203B41FA5}">
                      <a16:colId xmlns:a16="http://schemas.microsoft.com/office/drawing/2014/main" val="20001"/>
                    </a:ext>
                  </a:extLst>
                </a:gridCol>
                <a:gridCol w="3434486">
                  <a:extLst>
                    <a:ext uri="{9D8B030D-6E8A-4147-A177-3AD203B41FA5}">
                      <a16:colId xmlns:a16="http://schemas.microsoft.com/office/drawing/2014/main" val="20002"/>
                    </a:ext>
                  </a:extLst>
                </a:gridCol>
                <a:gridCol w="907086">
                  <a:extLst>
                    <a:ext uri="{9D8B030D-6E8A-4147-A177-3AD203B41FA5}">
                      <a16:colId xmlns:a16="http://schemas.microsoft.com/office/drawing/2014/main" val="20003"/>
                    </a:ext>
                  </a:extLst>
                </a:gridCol>
                <a:gridCol w="969264">
                  <a:extLst>
                    <a:ext uri="{9D8B030D-6E8A-4147-A177-3AD203B41FA5}">
                      <a16:colId xmlns:a16="http://schemas.microsoft.com/office/drawing/2014/main" val="20004"/>
                    </a:ext>
                  </a:extLst>
                </a:gridCol>
                <a:gridCol w="1244942">
                  <a:extLst>
                    <a:ext uri="{9D8B030D-6E8A-4147-A177-3AD203B41FA5}">
                      <a16:colId xmlns:a16="http://schemas.microsoft.com/office/drawing/2014/main" val="20005"/>
                    </a:ext>
                  </a:extLst>
                </a:gridCol>
              </a:tblGrid>
              <a:tr h="479145">
                <a:tc>
                  <a:txBody>
                    <a:bodyPr/>
                    <a:lstStyle/>
                    <a:p>
                      <a:pPr algn="ctr"/>
                      <a:r>
                        <a:rPr lang="zh-CN" altLang="en-US" sz="1200" b="1" dirty="0">
                          <a:latin typeface="微软雅黑" panose="020B0503020204020204" pitchFamily="34" charset="-122"/>
                          <a:ea typeface="微软雅黑" panose="020B0503020204020204" pitchFamily="34" charset="-122"/>
                        </a:rPr>
                        <a:t>序号</a:t>
                      </a:r>
                    </a:p>
                  </a:txBody>
                  <a:tcPr anchor="ctr"/>
                </a:tc>
                <a:tc>
                  <a:txBody>
                    <a:bodyPr/>
                    <a:lstStyle/>
                    <a:p>
                      <a:pPr algn="ctr"/>
                      <a:r>
                        <a:rPr lang="zh-CN" altLang="en-US" sz="1200" b="1" dirty="0">
                          <a:latin typeface="微软雅黑" panose="020B0503020204020204" pitchFamily="34" charset="-122"/>
                          <a:ea typeface="微软雅黑" panose="020B0503020204020204" pitchFamily="34" charset="-122"/>
                        </a:rPr>
                        <a:t>项目编号</a:t>
                      </a:r>
                    </a:p>
                  </a:txBody>
                  <a:tcPr anchor="ctr"/>
                </a:tc>
                <a:tc>
                  <a:txBody>
                    <a:bodyPr/>
                    <a:lstStyle/>
                    <a:p>
                      <a:pPr algn="ctr"/>
                      <a:r>
                        <a:rPr lang="zh-CN" altLang="en-US" sz="1200" b="1" dirty="0">
                          <a:latin typeface="微软雅黑" panose="020B0503020204020204" pitchFamily="34" charset="-122"/>
                          <a:ea typeface="微软雅黑" panose="020B0503020204020204" pitchFamily="34" charset="-122"/>
                        </a:rPr>
                        <a:t>标准名称</a:t>
                      </a:r>
                    </a:p>
                  </a:txBody>
                  <a:tcPr anchor="ctr"/>
                </a:tc>
                <a:tc>
                  <a:txBody>
                    <a:bodyPr/>
                    <a:lstStyle/>
                    <a:p>
                      <a:pPr algn="ctr"/>
                      <a:r>
                        <a:rPr lang="zh-CN" altLang="en-US" sz="1200" b="1" dirty="0">
                          <a:latin typeface="微软雅黑" panose="020B0503020204020204" pitchFamily="34" charset="-122"/>
                          <a:ea typeface="微软雅黑" panose="020B0503020204020204" pitchFamily="34" charset="-122"/>
                        </a:rPr>
                        <a:t>制定</a:t>
                      </a:r>
                      <a:r>
                        <a:rPr lang="en-US" altLang="zh-CN" sz="1200" b="1" dirty="0">
                          <a:latin typeface="微软雅黑" panose="020B0503020204020204" pitchFamily="34" charset="-122"/>
                          <a:ea typeface="微软雅黑" panose="020B0503020204020204" pitchFamily="34" charset="-122"/>
                        </a:rPr>
                        <a:t>/</a:t>
                      </a:r>
                      <a:r>
                        <a:rPr lang="zh-CN" altLang="en-US" sz="1200" b="1" dirty="0">
                          <a:latin typeface="微软雅黑" panose="020B0503020204020204" pitchFamily="34" charset="-122"/>
                          <a:ea typeface="微软雅黑" panose="020B0503020204020204" pitchFamily="34" charset="-122"/>
                        </a:rPr>
                        <a:t>修订</a:t>
                      </a:r>
                    </a:p>
                  </a:txBody>
                  <a:tcPr anchor="ctr"/>
                </a:tc>
                <a:tc>
                  <a:txBody>
                    <a:bodyPr/>
                    <a:lstStyle/>
                    <a:p>
                      <a:pPr algn="ctr"/>
                      <a:r>
                        <a:rPr lang="zh-CN" altLang="en-US" sz="1200" b="1" dirty="0">
                          <a:latin typeface="微软雅黑" panose="020B0503020204020204" pitchFamily="34" charset="-122"/>
                          <a:ea typeface="微软雅黑" panose="020B0503020204020204" pitchFamily="34" charset="-122"/>
                        </a:rPr>
                        <a:t>阶段</a:t>
                      </a:r>
                    </a:p>
                  </a:txBody>
                  <a:tcPr anchor="ctr"/>
                </a:tc>
                <a:tc>
                  <a:txBody>
                    <a:bodyPr/>
                    <a:lstStyle/>
                    <a:p>
                      <a:pPr algn="ctr"/>
                      <a:r>
                        <a:rPr lang="zh-CN" altLang="en-US" sz="1200" b="1" dirty="0">
                          <a:solidFill>
                            <a:schemeClr val="tx1"/>
                          </a:solidFill>
                          <a:latin typeface="微软雅黑" panose="020B0503020204020204" pitchFamily="34" charset="-122"/>
                          <a:ea typeface="微软雅黑" panose="020B0503020204020204" pitchFamily="34" charset="-122"/>
                        </a:rPr>
                        <a:t>进度</a:t>
                      </a:r>
                    </a:p>
                  </a:txBody>
                  <a:tcPr anchor="ctr"/>
                </a:tc>
                <a:extLst>
                  <a:ext uri="{0D108BD9-81ED-4DB2-BD59-A6C34878D82A}">
                    <a16:rowId xmlns:a16="http://schemas.microsoft.com/office/drawing/2014/main" val="10000"/>
                  </a:ext>
                </a:extLst>
              </a:tr>
              <a:tr h="810168">
                <a:tc>
                  <a:txBody>
                    <a:bodyPr/>
                    <a:lstStyle>
                      <a:lvl1pPr marL="0" algn="l" defTabSz="685800" rtl="0" eaLnBrk="1" latinLnBrk="0" hangingPunct="1">
                        <a:defRPr sz="1400" kern="1200">
                          <a:solidFill>
                            <a:schemeClr val="dk1"/>
                          </a:solidFill>
                          <a:latin typeface="Arial" panose="020B0604020202020204"/>
                        </a:defRPr>
                      </a:lvl1pPr>
                      <a:lvl2pPr marL="342900" algn="l" defTabSz="685800" rtl="0" eaLnBrk="1" latinLnBrk="0" hangingPunct="1">
                        <a:defRPr sz="1400" kern="1200">
                          <a:solidFill>
                            <a:schemeClr val="dk1"/>
                          </a:solidFill>
                          <a:latin typeface="Arial" panose="020B0604020202020204"/>
                        </a:defRPr>
                      </a:lvl2pPr>
                      <a:lvl3pPr marL="685800" algn="l" defTabSz="685800" rtl="0" eaLnBrk="1" latinLnBrk="0" hangingPunct="1">
                        <a:defRPr sz="1400" kern="1200">
                          <a:solidFill>
                            <a:schemeClr val="dk1"/>
                          </a:solidFill>
                          <a:latin typeface="Arial" panose="020B0604020202020204"/>
                        </a:defRPr>
                      </a:lvl3pPr>
                      <a:lvl4pPr marL="1028700" algn="l" defTabSz="685800" rtl="0" eaLnBrk="1" latinLnBrk="0" hangingPunct="1">
                        <a:defRPr sz="1400" kern="1200">
                          <a:solidFill>
                            <a:schemeClr val="dk1"/>
                          </a:solidFill>
                          <a:latin typeface="Arial" panose="020B0604020202020204"/>
                        </a:defRPr>
                      </a:lvl4pPr>
                      <a:lvl5pPr marL="1371600" algn="l" defTabSz="685800" rtl="0" eaLnBrk="1" latinLnBrk="0" hangingPunct="1">
                        <a:defRPr sz="1400" kern="1200">
                          <a:solidFill>
                            <a:schemeClr val="dk1"/>
                          </a:solidFill>
                          <a:latin typeface="Arial" panose="020B0604020202020204"/>
                        </a:defRPr>
                      </a:lvl5pPr>
                      <a:lvl6pPr marL="1714500" algn="l" defTabSz="685800" rtl="0" eaLnBrk="1" latinLnBrk="0" hangingPunct="1">
                        <a:defRPr sz="1400" kern="1200">
                          <a:solidFill>
                            <a:schemeClr val="dk1"/>
                          </a:solidFill>
                          <a:latin typeface="Arial" panose="020B0604020202020204"/>
                        </a:defRPr>
                      </a:lvl6pPr>
                      <a:lvl7pPr marL="2057400" algn="l" defTabSz="685800" rtl="0" eaLnBrk="1" latinLnBrk="0" hangingPunct="1">
                        <a:defRPr sz="1400" kern="1200">
                          <a:solidFill>
                            <a:schemeClr val="dk1"/>
                          </a:solidFill>
                          <a:latin typeface="Arial" panose="020B0604020202020204"/>
                        </a:defRPr>
                      </a:lvl7pPr>
                      <a:lvl8pPr marL="2400300" algn="l" defTabSz="685800" rtl="0" eaLnBrk="1" latinLnBrk="0" hangingPunct="1">
                        <a:defRPr sz="1400" kern="1200">
                          <a:solidFill>
                            <a:schemeClr val="dk1"/>
                          </a:solidFill>
                          <a:latin typeface="Arial" panose="020B0604020202020204"/>
                        </a:defRPr>
                      </a:lvl8pPr>
                      <a:lvl9pPr marL="2743200" algn="l" defTabSz="685800" rtl="0" eaLnBrk="1" latinLnBrk="0" hangingPunct="1">
                        <a:defRPr sz="1400" kern="1200">
                          <a:solidFill>
                            <a:schemeClr val="dk1"/>
                          </a:solidFill>
                          <a:latin typeface="Arial" panose="020B0604020202020204"/>
                        </a:defRPr>
                      </a:lvl9pPr>
                    </a:lstStyle>
                    <a:p>
                      <a:pPr algn="ctr"/>
                      <a:r>
                        <a:rPr lang="en-US" altLang="zh-CN" sz="1200" dirty="0">
                          <a:solidFill>
                            <a:schemeClr val="tx1"/>
                          </a:solidFill>
                          <a:latin typeface="微软雅黑" panose="020B0503020204020204" pitchFamily="34" charset="-122"/>
                          <a:ea typeface="微软雅黑" panose="020B0503020204020204" pitchFamily="34" charset="-122"/>
                        </a:rPr>
                        <a:t>1</a:t>
                      </a:r>
                      <a:endParaRPr lang="zh-CN" altLang="en-US" sz="1200" dirty="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algn="ctr">
                        <a:buNone/>
                      </a:pPr>
                      <a:r>
                        <a:rPr lang="en-US" sz="1200" kern="1200" dirty="0">
                          <a:solidFill>
                            <a:schemeClr val="tx1"/>
                          </a:solidFill>
                          <a:effectLst/>
                          <a:latin typeface="微软雅黑" panose="020B0503020204020204" pitchFamily="34" charset="-122"/>
                          <a:ea typeface="微软雅黑" panose="020B0503020204020204" pitchFamily="34" charset="-122"/>
                          <a:cs typeface="+mn-cs"/>
                        </a:rPr>
                        <a:t>W20244970</a:t>
                      </a:r>
                      <a:endParaRPr lang="zh-CN" altLang="en-US" sz="1200" kern="1200" dirty="0">
                        <a:solidFill>
                          <a:schemeClr val="tx1"/>
                        </a:solidFill>
                        <a:effectLst/>
                        <a:latin typeface="微软雅黑" panose="020B0503020204020204" pitchFamily="34" charset="-122"/>
                        <a:ea typeface="微软雅黑" panose="020B0503020204020204" pitchFamily="34" charset="-122"/>
                        <a:cs typeface="+mn-cs"/>
                      </a:endParaRPr>
                    </a:p>
                  </a:txBody>
                  <a:tcPr marL="67965" marR="67965" marT="0" marB="0" anchor="ctr"/>
                </a:tc>
                <a:tc>
                  <a:txBody>
                    <a:bodyPr/>
                    <a:lstStyle/>
                    <a:p>
                      <a:pPr algn="l">
                        <a:buNone/>
                      </a:pPr>
                      <a:r>
                        <a:rPr lang="en-US" sz="1200" kern="1200" dirty="0">
                          <a:solidFill>
                            <a:schemeClr val="tx1"/>
                          </a:solidFill>
                          <a:effectLst/>
                          <a:latin typeface="微软雅黑" panose="020B0503020204020204" pitchFamily="34" charset="-122"/>
                          <a:ea typeface="微软雅黑" panose="020B0503020204020204" pitchFamily="34" charset="-122"/>
                          <a:cs typeface="+mn-cs"/>
                        </a:rPr>
                        <a:t>Reciprocating internal combustion engine electric control units high temperature lifetime test methods</a:t>
                      </a:r>
                      <a:endParaRPr lang="zh-CN" altLang="en-US" sz="1200" kern="1200" dirty="0">
                        <a:solidFill>
                          <a:schemeClr val="tx1"/>
                        </a:solidFill>
                        <a:effectLst/>
                        <a:latin typeface="微软雅黑" panose="020B0503020204020204" pitchFamily="34" charset="-122"/>
                        <a:ea typeface="微软雅黑" panose="020B0503020204020204" pitchFamily="34" charset="-122"/>
                        <a:cs typeface="+mn-cs"/>
                      </a:endParaRPr>
                    </a:p>
                  </a:txBody>
                  <a:tcPr marL="67965" marR="67965" marT="0" marB="0" anchor="ctr"/>
                </a:tc>
                <a:tc>
                  <a:txBody>
                    <a:bodyPr/>
                    <a:lstStyle/>
                    <a:p>
                      <a:pPr algn="ctr"/>
                      <a:r>
                        <a:rPr lang="zh-CN" altLang="en-US" sz="1200" dirty="0">
                          <a:solidFill>
                            <a:schemeClr val="tx1"/>
                          </a:solidFill>
                          <a:effectLst/>
                          <a:latin typeface="微软雅黑" panose="020B0503020204020204" pitchFamily="34" charset="-122"/>
                          <a:ea typeface="微软雅黑" panose="020B0503020204020204" pitchFamily="34" charset="-122"/>
                        </a:rPr>
                        <a:t>制定</a:t>
                      </a:r>
                    </a:p>
                  </a:txBody>
                  <a:tcPr anchor="ctr"/>
                </a:tc>
                <a:tc>
                  <a:txBody>
                    <a:bodyPr/>
                    <a:lstStyle/>
                    <a:p>
                      <a:pPr algn="ctr"/>
                      <a:r>
                        <a:rPr lang="zh-CN" altLang="en-US" sz="1200" dirty="0">
                          <a:solidFill>
                            <a:schemeClr val="tx1"/>
                          </a:solidFill>
                          <a:effectLst/>
                          <a:latin typeface="微软雅黑" panose="020B0503020204020204" pitchFamily="34" charset="-122"/>
                          <a:ea typeface="微软雅黑" panose="020B0503020204020204" pitchFamily="34" charset="-122"/>
                        </a:rPr>
                        <a:t>起草阶段</a:t>
                      </a:r>
                    </a:p>
                  </a:txBody>
                  <a:tcPr anchor="ctr"/>
                </a:tc>
                <a:tc rowSpan="3">
                  <a:txBody>
                    <a:bodyPr/>
                    <a:lstStyle/>
                    <a:p>
                      <a:pPr algn="ctr"/>
                      <a:r>
                        <a:rPr lang="zh-CN" altLang="en-US" sz="1200" b="1" dirty="0">
                          <a:solidFill>
                            <a:schemeClr val="tx1"/>
                          </a:solidFill>
                          <a:latin typeface="微软雅黑" panose="020B0503020204020204" pitchFamily="34" charset="-122"/>
                          <a:ea typeface="微软雅黑" panose="020B0503020204020204" pitchFamily="34" charset="-122"/>
                        </a:rPr>
                        <a:t>正在起草</a:t>
                      </a:r>
                    </a:p>
                  </a:txBody>
                  <a:tcPr anchor="ctr"/>
                </a:tc>
                <a:extLst>
                  <a:ext uri="{0D108BD9-81ED-4DB2-BD59-A6C34878D82A}">
                    <a16:rowId xmlns:a16="http://schemas.microsoft.com/office/drawing/2014/main" val="10001"/>
                  </a:ext>
                </a:extLst>
              </a:tr>
              <a:tr h="810168">
                <a:tc>
                  <a:txBody>
                    <a:bodyPr/>
                    <a:lstStyle>
                      <a:lvl1pPr marL="0" algn="l" defTabSz="685800" rtl="0" eaLnBrk="1" latinLnBrk="0" hangingPunct="1">
                        <a:defRPr sz="1400" kern="1200">
                          <a:solidFill>
                            <a:schemeClr val="dk1"/>
                          </a:solidFill>
                          <a:latin typeface="Arial" panose="020B0604020202020204"/>
                        </a:defRPr>
                      </a:lvl1pPr>
                      <a:lvl2pPr marL="342900" algn="l" defTabSz="685800" rtl="0" eaLnBrk="1" latinLnBrk="0" hangingPunct="1">
                        <a:defRPr sz="1400" kern="1200">
                          <a:solidFill>
                            <a:schemeClr val="dk1"/>
                          </a:solidFill>
                          <a:latin typeface="Arial" panose="020B0604020202020204"/>
                        </a:defRPr>
                      </a:lvl2pPr>
                      <a:lvl3pPr marL="685800" algn="l" defTabSz="685800" rtl="0" eaLnBrk="1" latinLnBrk="0" hangingPunct="1">
                        <a:defRPr sz="1400" kern="1200">
                          <a:solidFill>
                            <a:schemeClr val="dk1"/>
                          </a:solidFill>
                          <a:latin typeface="Arial" panose="020B0604020202020204"/>
                        </a:defRPr>
                      </a:lvl3pPr>
                      <a:lvl4pPr marL="1028700" algn="l" defTabSz="685800" rtl="0" eaLnBrk="1" latinLnBrk="0" hangingPunct="1">
                        <a:defRPr sz="1400" kern="1200">
                          <a:solidFill>
                            <a:schemeClr val="dk1"/>
                          </a:solidFill>
                          <a:latin typeface="Arial" panose="020B0604020202020204"/>
                        </a:defRPr>
                      </a:lvl4pPr>
                      <a:lvl5pPr marL="1371600" algn="l" defTabSz="685800" rtl="0" eaLnBrk="1" latinLnBrk="0" hangingPunct="1">
                        <a:defRPr sz="1400" kern="1200">
                          <a:solidFill>
                            <a:schemeClr val="dk1"/>
                          </a:solidFill>
                          <a:latin typeface="Arial" panose="020B0604020202020204"/>
                        </a:defRPr>
                      </a:lvl5pPr>
                      <a:lvl6pPr marL="1714500" algn="l" defTabSz="685800" rtl="0" eaLnBrk="1" latinLnBrk="0" hangingPunct="1">
                        <a:defRPr sz="1400" kern="1200">
                          <a:solidFill>
                            <a:schemeClr val="dk1"/>
                          </a:solidFill>
                          <a:latin typeface="Arial" panose="020B0604020202020204"/>
                        </a:defRPr>
                      </a:lvl6pPr>
                      <a:lvl7pPr marL="2057400" algn="l" defTabSz="685800" rtl="0" eaLnBrk="1" latinLnBrk="0" hangingPunct="1">
                        <a:defRPr sz="1400" kern="1200">
                          <a:solidFill>
                            <a:schemeClr val="dk1"/>
                          </a:solidFill>
                          <a:latin typeface="Arial" panose="020B0604020202020204"/>
                        </a:defRPr>
                      </a:lvl7pPr>
                      <a:lvl8pPr marL="2400300" algn="l" defTabSz="685800" rtl="0" eaLnBrk="1" latinLnBrk="0" hangingPunct="1">
                        <a:defRPr sz="1400" kern="1200">
                          <a:solidFill>
                            <a:schemeClr val="dk1"/>
                          </a:solidFill>
                          <a:latin typeface="Arial" panose="020B0604020202020204"/>
                        </a:defRPr>
                      </a:lvl8pPr>
                      <a:lvl9pPr marL="2743200" algn="l" defTabSz="685800" rtl="0" eaLnBrk="1" latinLnBrk="0" hangingPunct="1">
                        <a:defRPr sz="1400" kern="1200">
                          <a:solidFill>
                            <a:schemeClr val="dk1"/>
                          </a:solidFill>
                          <a:latin typeface="Arial" panose="020B0604020202020204"/>
                        </a:defRPr>
                      </a:lvl9pPr>
                    </a:lstStyle>
                    <a:p>
                      <a:pPr algn="ctr"/>
                      <a:r>
                        <a:rPr lang="en-US" altLang="zh-CN" sz="1200" dirty="0">
                          <a:solidFill>
                            <a:schemeClr val="tx1"/>
                          </a:solidFill>
                          <a:latin typeface="微软雅黑" panose="020B0503020204020204" pitchFamily="34" charset="-122"/>
                          <a:ea typeface="微软雅黑" panose="020B0503020204020204" pitchFamily="34" charset="-122"/>
                        </a:rPr>
                        <a:t>2</a:t>
                      </a:r>
                      <a:endParaRPr lang="zh-CN" altLang="en-US" sz="1200" dirty="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algn="ctr">
                        <a:buNone/>
                      </a:pPr>
                      <a:r>
                        <a:rPr lang="en-US" sz="1200" kern="1200" dirty="0">
                          <a:solidFill>
                            <a:schemeClr val="tx1"/>
                          </a:solidFill>
                          <a:effectLst/>
                          <a:latin typeface="微软雅黑" panose="020B0503020204020204" pitchFamily="34" charset="-122"/>
                          <a:ea typeface="微软雅黑" panose="020B0503020204020204" pitchFamily="34" charset="-122"/>
                          <a:cs typeface="+mn-cs"/>
                        </a:rPr>
                        <a:t>W20244971</a:t>
                      </a:r>
                      <a:endParaRPr lang="zh-CN" altLang="en-US" sz="1200" kern="1200" dirty="0">
                        <a:solidFill>
                          <a:schemeClr val="tx1"/>
                        </a:solidFill>
                        <a:effectLst/>
                        <a:latin typeface="微软雅黑" panose="020B0503020204020204" pitchFamily="34" charset="-122"/>
                        <a:ea typeface="微软雅黑" panose="020B0503020204020204" pitchFamily="34" charset="-122"/>
                        <a:cs typeface="+mn-cs"/>
                      </a:endParaRPr>
                    </a:p>
                  </a:txBody>
                  <a:tcPr marL="67965" marR="67965" marT="0" marB="0" anchor="ctr"/>
                </a:tc>
                <a:tc>
                  <a:txBody>
                    <a:bodyPr/>
                    <a:lstStyle/>
                    <a:p>
                      <a:pPr algn="l">
                        <a:buNone/>
                      </a:pPr>
                      <a:r>
                        <a:rPr lang="en-US" sz="1200" kern="1200" dirty="0">
                          <a:solidFill>
                            <a:schemeClr val="tx1"/>
                          </a:solidFill>
                          <a:effectLst/>
                          <a:latin typeface="微软雅黑" panose="020B0503020204020204" pitchFamily="34" charset="-122"/>
                          <a:ea typeface="微软雅黑" panose="020B0503020204020204" pitchFamily="34" charset="-122"/>
                          <a:cs typeface="+mn-cs"/>
                        </a:rPr>
                        <a:t>Guidelines for reliability assessment of reciprocating internal combustion engines based on user data</a:t>
                      </a:r>
                      <a:endParaRPr lang="zh-CN" altLang="en-US" sz="1200" kern="1200" dirty="0">
                        <a:solidFill>
                          <a:schemeClr val="tx1"/>
                        </a:solidFill>
                        <a:effectLst/>
                        <a:latin typeface="微软雅黑" panose="020B0503020204020204" pitchFamily="34" charset="-122"/>
                        <a:ea typeface="微软雅黑" panose="020B0503020204020204" pitchFamily="34" charset="-122"/>
                        <a:cs typeface="+mn-cs"/>
                      </a:endParaRPr>
                    </a:p>
                  </a:txBody>
                  <a:tcPr marL="67965" marR="67965"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200" dirty="0">
                          <a:solidFill>
                            <a:schemeClr val="tx1"/>
                          </a:solidFill>
                          <a:effectLst/>
                          <a:latin typeface="微软雅黑" panose="020B0503020204020204" pitchFamily="34" charset="-122"/>
                          <a:ea typeface="微软雅黑" panose="020B0503020204020204" pitchFamily="34" charset="-122"/>
                        </a:rPr>
                        <a:t>制定</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起草阶段</a:t>
                      </a:r>
                    </a:p>
                  </a:txBody>
                  <a:tcPr anchor="ctr"/>
                </a:tc>
                <a:tc vMerge="1">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起草阶段</a:t>
                      </a:r>
                    </a:p>
                  </a:txBody>
                  <a:tcPr anchor="ctr"/>
                </a:tc>
                <a:extLst>
                  <a:ext uri="{0D108BD9-81ED-4DB2-BD59-A6C34878D82A}">
                    <a16:rowId xmlns:a16="http://schemas.microsoft.com/office/drawing/2014/main" val="10002"/>
                  </a:ext>
                </a:extLst>
              </a:tr>
              <a:tr h="540113">
                <a:tc>
                  <a:txBody>
                    <a:bodyPr/>
                    <a:lstStyle>
                      <a:lvl1pPr marL="0" algn="l" defTabSz="685800" rtl="0" eaLnBrk="1" latinLnBrk="0" hangingPunct="1">
                        <a:defRPr sz="1400" kern="1200">
                          <a:solidFill>
                            <a:schemeClr val="dk1"/>
                          </a:solidFill>
                          <a:latin typeface="Arial" panose="020B0604020202020204"/>
                        </a:defRPr>
                      </a:lvl1pPr>
                      <a:lvl2pPr marL="342900" algn="l" defTabSz="685800" rtl="0" eaLnBrk="1" latinLnBrk="0" hangingPunct="1">
                        <a:defRPr sz="1400" kern="1200">
                          <a:solidFill>
                            <a:schemeClr val="dk1"/>
                          </a:solidFill>
                          <a:latin typeface="Arial" panose="020B0604020202020204"/>
                        </a:defRPr>
                      </a:lvl2pPr>
                      <a:lvl3pPr marL="685800" algn="l" defTabSz="685800" rtl="0" eaLnBrk="1" latinLnBrk="0" hangingPunct="1">
                        <a:defRPr sz="1400" kern="1200">
                          <a:solidFill>
                            <a:schemeClr val="dk1"/>
                          </a:solidFill>
                          <a:latin typeface="Arial" panose="020B0604020202020204"/>
                        </a:defRPr>
                      </a:lvl3pPr>
                      <a:lvl4pPr marL="1028700" algn="l" defTabSz="685800" rtl="0" eaLnBrk="1" latinLnBrk="0" hangingPunct="1">
                        <a:defRPr sz="1400" kern="1200">
                          <a:solidFill>
                            <a:schemeClr val="dk1"/>
                          </a:solidFill>
                          <a:latin typeface="Arial" panose="020B0604020202020204"/>
                        </a:defRPr>
                      </a:lvl4pPr>
                      <a:lvl5pPr marL="1371600" algn="l" defTabSz="685800" rtl="0" eaLnBrk="1" latinLnBrk="0" hangingPunct="1">
                        <a:defRPr sz="1400" kern="1200">
                          <a:solidFill>
                            <a:schemeClr val="dk1"/>
                          </a:solidFill>
                          <a:latin typeface="Arial" panose="020B0604020202020204"/>
                        </a:defRPr>
                      </a:lvl5pPr>
                      <a:lvl6pPr marL="1714500" algn="l" defTabSz="685800" rtl="0" eaLnBrk="1" latinLnBrk="0" hangingPunct="1">
                        <a:defRPr sz="1400" kern="1200">
                          <a:solidFill>
                            <a:schemeClr val="dk1"/>
                          </a:solidFill>
                          <a:latin typeface="Arial" panose="020B0604020202020204"/>
                        </a:defRPr>
                      </a:lvl6pPr>
                      <a:lvl7pPr marL="2057400" algn="l" defTabSz="685800" rtl="0" eaLnBrk="1" latinLnBrk="0" hangingPunct="1">
                        <a:defRPr sz="1400" kern="1200">
                          <a:solidFill>
                            <a:schemeClr val="dk1"/>
                          </a:solidFill>
                          <a:latin typeface="Arial" panose="020B0604020202020204"/>
                        </a:defRPr>
                      </a:lvl7pPr>
                      <a:lvl8pPr marL="2400300" algn="l" defTabSz="685800" rtl="0" eaLnBrk="1" latinLnBrk="0" hangingPunct="1">
                        <a:defRPr sz="1400" kern="1200">
                          <a:solidFill>
                            <a:schemeClr val="dk1"/>
                          </a:solidFill>
                          <a:latin typeface="Arial" panose="020B0604020202020204"/>
                        </a:defRPr>
                      </a:lvl8pPr>
                      <a:lvl9pPr marL="2743200" algn="l" defTabSz="685800" rtl="0" eaLnBrk="1" latinLnBrk="0" hangingPunct="1">
                        <a:defRPr sz="1400" kern="1200">
                          <a:solidFill>
                            <a:schemeClr val="dk1"/>
                          </a:solidFill>
                          <a:latin typeface="Arial" panose="020B0604020202020204"/>
                        </a:defRPr>
                      </a:lvl9pPr>
                    </a:lstStyle>
                    <a:p>
                      <a:pPr algn="ctr"/>
                      <a:r>
                        <a:rPr lang="en-US" altLang="zh-CN" sz="1200" dirty="0">
                          <a:solidFill>
                            <a:schemeClr val="tx1"/>
                          </a:solidFill>
                          <a:latin typeface="微软雅黑" panose="020B0503020204020204" pitchFamily="34" charset="-122"/>
                          <a:ea typeface="微软雅黑" panose="020B0503020204020204" pitchFamily="34" charset="-122"/>
                        </a:rPr>
                        <a:t>3</a:t>
                      </a:r>
                      <a:endParaRPr lang="zh-CN" altLang="en-US" sz="1200" dirty="0">
                        <a:solidFill>
                          <a:schemeClr val="tx1"/>
                        </a:solidFill>
                        <a:latin typeface="微软雅黑" panose="020B0503020204020204" pitchFamily="34" charset="-122"/>
                        <a:ea typeface="微软雅黑" panose="020B0503020204020204" pitchFamily="34" charset="-122"/>
                      </a:endParaRPr>
                    </a:p>
                  </a:txBody>
                  <a:tcPr anchor="ctr"/>
                </a:tc>
                <a:tc>
                  <a:txBody>
                    <a:bodyPr/>
                    <a:lstStyle/>
                    <a:p>
                      <a:pPr algn="ctr">
                        <a:buNone/>
                      </a:pPr>
                      <a:r>
                        <a:rPr lang="en-US" sz="1200" kern="1200">
                          <a:solidFill>
                            <a:schemeClr val="tx1"/>
                          </a:solidFill>
                          <a:effectLst/>
                          <a:latin typeface="微软雅黑" panose="020B0503020204020204" pitchFamily="34" charset="-122"/>
                          <a:ea typeface="微软雅黑" panose="020B0503020204020204" pitchFamily="34" charset="-122"/>
                          <a:cs typeface="+mn-cs"/>
                        </a:rPr>
                        <a:t>W20245053</a:t>
                      </a:r>
                      <a:endParaRPr lang="zh-CN" altLang="en-US" sz="1200" kern="1200">
                        <a:solidFill>
                          <a:schemeClr val="tx1"/>
                        </a:solidFill>
                        <a:effectLst/>
                        <a:latin typeface="微软雅黑" panose="020B0503020204020204" pitchFamily="34" charset="-122"/>
                        <a:ea typeface="微软雅黑" panose="020B0503020204020204" pitchFamily="34" charset="-122"/>
                        <a:cs typeface="+mn-cs"/>
                      </a:endParaRPr>
                    </a:p>
                  </a:txBody>
                  <a:tcPr marL="67965" marR="67965" marT="0" marB="0" anchor="ctr"/>
                </a:tc>
                <a:tc>
                  <a:txBody>
                    <a:bodyPr/>
                    <a:lstStyle/>
                    <a:p>
                      <a:pPr algn="l">
                        <a:buNone/>
                      </a:pPr>
                      <a:r>
                        <a:rPr lang="en-US" sz="1200" kern="1200" dirty="0">
                          <a:solidFill>
                            <a:schemeClr val="tx1"/>
                          </a:solidFill>
                          <a:effectLst/>
                          <a:latin typeface="微软雅黑" panose="020B0503020204020204" pitchFamily="34" charset="-122"/>
                          <a:ea typeface="微软雅黑" panose="020B0503020204020204" pitchFamily="34" charset="-122"/>
                          <a:cs typeface="+mn-cs"/>
                        </a:rPr>
                        <a:t>Reciprocating internal combustion engines terms</a:t>
                      </a:r>
                      <a:r>
                        <a:rPr lang="en-US" altLang="zh-CN" sz="1200" kern="1200" dirty="0">
                          <a:solidFill>
                            <a:schemeClr val="tx1"/>
                          </a:solidFill>
                          <a:effectLst/>
                          <a:latin typeface="微软雅黑" panose="020B0503020204020204" pitchFamily="34" charset="-122"/>
                          <a:ea typeface="微软雅黑" panose="020B0503020204020204" pitchFamily="34" charset="-122"/>
                          <a:cs typeface="+mn-cs"/>
                        </a:rPr>
                        <a:t>—</a:t>
                      </a:r>
                      <a:r>
                        <a:rPr lang="en-US" sz="1200" kern="1200" dirty="0">
                          <a:solidFill>
                            <a:schemeClr val="tx1"/>
                          </a:solidFill>
                          <a:effectLst/>
                          <a:latin typeface="微软雅黑" panose="020B0503020204020204" pitchFamily="34" charset="-122"/>
                          <a:ea typeface="微软雅黑" panose="020B0503020204020204" pitchFamily="34" charset="-122"/>
                          <a:cs typeface="+mn-cs"/>
                        </a:rPr>
                        <a:t>Part 3:Engine reliability</a:t>
                      </a:r>
                      <a:endParaRPr lang="zh-CN" altLang="en-US" sz="1200" kern="1200" dirty="0">
                        <a:solidFill>
                          <a:schemeClr val="tx1"/>
                        </a:solidFill>
                        <a:effectLst/>
                        <a:latin typeface="微软雅黑" panose="020B0503020204020204" pitchFamily="34" charset="-122"/>
                        <a:ea typeface="微软雅黑" panose="020B0503020204020204" pitchFamily="34" charset="-122"/>
                        <a:cs typeface="+mn-cs"/>
                      </a:endParaRPr>
                    </a:p>
                  </a:txBody>
                  <a:tcPr marL="67965" marR="67965" marT="0"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200" dirty="0">
                          <a:solidFill>
                            <a:schemeClr val="tx1"/>
                          </a:solidFill>
                          <a:effectLst/>
                          <a:latin typeface="微软雅黑" panose="020B0503020204020204" pitchFamily="34" charset="-122"/>
                          <a:ea typeface="微软雅黑" panose="020B0503020204020204" pitchFamily="34" charset="-122"/>
                        </a:rPr>
                        <a:t>制定</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起草阶段</a:t>
                      </a:r>
                    </a:p>
                  </a:txBody>
                  <a:tcPr anchor="ctr"/>
                </a:tc>
                <a:tc vMerge="1">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起草阶段</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9" name="圆角矩形 2"/>
          <p:cNvSpPr/>
          <p:nvPr/>
        </p:nvSpPr>
        <p:spPr>
          <a:xfrm>
            <a:off x="186055" y="55435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3</a:t>
            </a:r>
            <a:r>
              <a:rPr lang="zh-CN" altLang="en-US" sz="1800" b="1" dirty="0">
                <a:solidFill>
                  <a:schemeClr val="tx1"/>
                </a:solidFill>
                <a:latin typeface="微软雅黑" panose="020B0503020204020204" pitchFamily="34" charset="-122"/>
                <a:ea typeface="微软雅黑" panose="020B0503020204020204" pitchFamily="34" charset="-122"/>
                <a:sym typeface="+mn-ea"/>
              </a:rPr>
              <a:t>、 标准立项和制修订工作</a:t>
            </a:r>
            <a:endParaRPr lang="zh-CN" altLang="en-US" sz="1800" b="1" dirty="0">
              <a:solidFill>
                <a:schemeClr val="tx1"/>
              </a:solidFill>
              <a:latin typeface="等线" panose="02010600030101010101" charset="-122"/>
              <a:ea typeface="等线" panose="02010600030101010101" charset="-122"/>
              <a:cs typeface="等线" panose="02010600030101010101" charset="-122"/>
              <a:sym typeface="+mn-ea"/>
            </a:endParaRPr>
          </a:p>
        </p:txBody>
      </p:sp>
      <p:sp>
        <p:nvSpPr>
          <p:cNvPr id="1048740" name="矩形 2"/>
          <p:cNvSpPr/>
          <p:nvPr/>
        </p:nvSpPr>
        <p:spPr>
          <a:xfrm>
            <a:off x="341630" y="1038862"/>
            <a:ext cx="6694896" cy="701040"/>
          </a:xfrm>
          <a:prstGeom prst="rect">
            <a:avLst/>
          </a:prstGeom>
        </p:spPr>
        <p:txBody>
          <a:bodyPr wrap="square">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行业标准项目</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项报批、</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项立项申请中。</a:t>
            </a:r>
          </a:p>
        </p:txBody>
      </p:sp>
      <p:graphicFrame>
        <p:nvGraphicFramePr>
          <p:cNvPr id="4194310" name="表格 3"/>
          <p:cNvGraphicFramePr>
            <a:graphicFrameLocks noGrp="1"/>
          </p:cNvGraphicFramePr>
          <p:nvPr>
            <p:extLst>
              <p:ext uri="{D42A27DB-BD31-4B8C-83A1-F6EECF244321}">
                <p14:modId xmlns:p14="http://schemas.microsoft.com/office/powerpoint/2010/main" val="151360272"/>
              </p:ext>
            </p:extLst>
          </p:nvPr>
        </p:nvGraphicFramePr>
        <p:xfrm>
          <a:off x="304800" y="1946275"/>
          <a:ext cx="8584565" cy="2304415"/>
        </p:xfrm>
        <a:graphic>
          <a:graphicData uri="http://schemas.openxmlformats.org/drawingml/2006/table">
            <a:tbl>
              <a:tblPr firstRow="1" bandRow="1">
                <a:tableStyleId>{5FD0F851-EC5A-4D38-B0AD-8093EC10F338}</a:tableStyleId>
              </a:tblPr>
              <a:tblGrid>
                <a:gridCol w="506095">
                  <a:extLst>
                    <a:ext uri="{9D8B030D-6E8A-4147-A177-3AD203B41FA5}">
                      <a16:colId xmlns:a16="http://schemas.microsoft.com/office/drawing/2014/main" val="20000"/>
                    </a:ext>
                  </a:extLst>
                </a:gridCol>
                <a:gridCol w="869950">
                  <a:extLst>
                    <a:ext uri="{9D8B030D-6E8A-4147-A177-3AD203B41FA5}">
                      <a16:colId xmlns:a16="http://schemas.microsoft.com/office/drawing/2014/main" val="20001"/>
                    </a:ext>
                  </a:extLst>
                </a:gridCol>
                <a:gridCol w="3919855">
                  <a:extLst>
                    <a:ext uri="{9D8B030D-6E8A-4147-A177-3AD203B41FA5}">
                      <a16:colId xmlns:a16="http://schemas.microsoft.com/office/drawing/2014/main" val="20002"/>
                    </a:ext>
                  </a:extLst>
                </a:gridCol>
                <a:gridCol w="846455">
                  <a:extLst>
                    <a:ext uri="{9D8B030D-6E8A-4147-A177-3AD203B41FA5}">
                      <a16:colId xmlns:a16="http://schemas.microsoft.com/office/drawing/2014/main" val="20003"/>
                    </a:ext>
                  </a:extLst>
                </a:gridCol>
                <a:gridCol w="855345">
                  <a:extLst>
                    <a:ext uri="{9D8B030D-6E8A-4147-A177-3AD203B41FA5}">
                      <a16:colId xmlns:a16="http://schemas.microsoft.com/office/drawing/2014/main" val="20004"/>
                    </a:ext>
                  </a:extLst>
                </a:gridCol>
                <a:gridCol w="1586865">
                  <a:extLst>
                    <a:ext uri="{9D8B030D-6E8A-4147-A177-3AD203B41FA5}">
                      <a16:colId xmlns:a16="http://schemas.microsoft.com/office/drawing/2014/main" val="20005"/>
                    </a:ext>
                  </a:extLst>
                </a:gridCol>
              </a:tblGrid>
              <a:tr h="504825">
                <a:tc>
                  <a:txBody>
                    <a:bodyPr/>
                    <a:lstStyle/>
                    <a:p>
                      <a:pPr algn="ctr"/>
                      <a:r>
                        <a:rPr lang="zh-CN" altLang="en-US" sz="1100" b="1" dirty="0">
                          <a:latin typeface="微软雅黑" panose="020B0503020204020204" pitchFamily="34" charset="-122"/>
                          <a:ea typeface="微软雅黑" panose="020B0503020204020204" pitchFamily="34" charset="-122"/>
                        </a:rPr>
                        <a:t>序号</a:t>
                      </a:r>
                    </a:p>
                  </a:txBody>
                  <a:tcPr anchor="ctr"/>
                </a:tc>
                <a:tc>
                  <a:txBody>
                    <a:bodyPr/>
                    <a:lstStyle/>
                    <a:p>
                      <a:pPr algn="ctr"/>
                      <a:r>
                        <a:rPr lang="zh-CN" altLang="en-US" sz="1100" b="1" dirty="0">
                          <a:latin typeface="微软雅黑" panose="020B0503020204020204" pitchFamily="34" charset="-122"/>
                          <a:ea typeface="微软雅黑" panose="020B0503020204020204" pitchFamily="34" charset="-122"/>
                        </a:rPr>
                        <a:t>标准类型</a:t>
                      </a:r>
                    </a:p>
                  </a:txBody>
                  <a:tcPr anchor="ctr"/>
                </a:tc>
                <a:tc>
                  <a:txBody>
                    <a:bodyPr/>
                    <a:lstStyle/>
                    <a:p>
                      <a:pPr algn="ctr"/>
                      <a:r>
                        <a:rPr lang="zh-CN" altLang="en-US" sz="1100" b="1" dirty="0">
                          <a:latin typeface="微软雅黑" panose="020B0503020204020204" pitchFamily="34" charset="-122"/>
                          <a:ea typeface="微软雅黑" panose="020B0503020204020204" pitchFamily="34" charset="-122"/>
                        </a:rPr>
                        <a:t>标准名称</a:t>
                      </a:r>
                    </a:p>
                  </a:txBody>
                  <a:tcPr anchor="ctr"/>
                </a:tc>
                <a:tc>
                  <a:txBody>
                    <a:bodyPr/>
                    <a:lstStyle/>
                    <a:p>
                      <a:pPr algn="ctr"/>
                      <a:r>
                        <a:rPr lang="zh-CN" altLang="en-US" sz="1100" b="1" dirty="0">
                          <a:latin typeface="微软雅黑" panose="020B0503020204020204" pitchFamily="34" charset="-122"/>
                          <a:ea typeface="微软雅黑" panose="020B0503020204020204" pitchFamily="34" charset="-122"/>
                        </a:rPr>
                        <a:t>制定</a:t>
                      </a:r>
                      <a:r>
                        <a:rPr lang="en-US" altLang="zh-CN" sz="1100" b="1" dirty="0">
                          <a:latin typeface="微软雅黑" panose="020B0503020204020204" pitchFamily="34" charset="-122"/>
                          <a:ea typeface="微软雅黑" panose="020B0503020204020204" pitchFamily="34" charset="-122"/>
                        </a:rPr>
                        <a:t>/</a:t>
                      </a:r>
                      <a:r>
                        <a:rPr lang="zh-CN" altLang="en-US" sz="1100" b="1" dirty="0">
                          <a:latin typeface="微软雅黑" panose="020B0503020204020204" pitchFamily="34" charset="-122"/>
                          <a:ea typeface="微软雅黑" panose="020B0503020204020204" pitchFamily="34" charset="-122"/>
                        </a:rPr>
                        <a:t>修订</a:t>
                      </a:r>
                    </a:p>
                  </a:txBody>
                  <a:tcPr anchor="ctr"/>
                </a:tc>
                <a:tc>
                  <a:txBody>
                    <a:bodyPr/>
                    <a:lstStyle/>
                    <a:p>
                      <a:pPr algn="ctr"/>
                      <a:r>
                        <a:rPr lang="zh-CN" altLang="en-US" sz="1100" b="1" dirty="0">
                          <a:latin typeface="微软雅黑" panose="020B0503020204020204" pitchFamily="34" charset="-122"/>
                          <a:ea typeface="微软雅黑" panose="020B0503020204020204" pitchFamily="34" charset="-122"/>
                        </a:rPr>
                        <a:t>阶段</a:t>
                      </a:r>
                    </a:p>
                  </a:txBody>
                  <a:tcPr anchor="ctr"/>
                </a:tc>
                <a:tc>
                  <a:txBody>
                    <a:bodyPr/>
                    <a:lstStyle/>
                    <a:p>
                      <a:pPr algn="ctr"/>
                      <a:r>
                        <a:rPr lang="zh-CN" altLang="en-US" sz="1100" b="1" dirty="0">
                          <a:solidFill>
                            <a:schemeClr val="tx1"/>
                          </a:solidFill>
                          <a:latin typeface="微软雅黑" panose="020B0503020204020204" pitchFamily="34" charset="-122"/>
                          <a:ea typeface="微软雅黑" panose="020B0503020204020204" pitchFamily="34" charset="-122"/>
                        </a:rPr>
                        <a:t>进度</a:t>
                      </a:r>
                    </a:p>
                  </a:txBody>
                  <a:tcPr anchor="ctr"/>
                </a:tc>
                <a:extLst>
                  <a:ext uri="{0D108BD9-81ED-4DB2-BD59-A6C34878D82A}">
                    <a16:rowId xmlns:a16="http://schemas.microsoft.com/office/drawing/2014/main" val="10000"/>
                  </a:ext>
                </a:extLst>
              </a:tr>
              <a:tr h="359410">
                <a:tc>
                  <a:txBody>
                    <a:bodyPr/>
                    <a:lstStyle/>
                    <a:p>
                      <a:pPr algn="ctr">
                        <a:buNone/>
                      </a:pPr>
                      <a:r>
                        <a:rPr lang="en-US" altLang="zh-CN" sz="1100" b="0" dirty="0">
                          <a:latin typeface="微软雅黑" panose="020B0503020204020204" pitchFamily="34" charset="-122"/>
                          <a:ea typeface="微软雅黑" panose="020B0503020204020204" pitchFamily="34" charset="-122"/>
                        </a:rPr>
                        <a:t>1</a:t>
                      </a:r>
                    </a:p>
                  </a:txBody>
                  <a:tcPr anchor="ctr"/>
                </a:tc>
                <a:tc>
                  <a:txBody>
                    <a:bodyPr/>
                    <a:lstStyle/>
                    <a:p>
                      <a:pPr algn="ctr"/>
                      <a:r>
                        <a:rPr lang="zh-CN" altLang="en-US" sz="1100" dirty="0">
                          <a:solidFill>
                            <a:schemeClr val="tx1"/>
                          </a:solidFill>
                          <a:latin typeface="微软雅黑" panose="020B0503020204020204" pitchFamily="34" charset="-122"/>
                          <a:ea typeface="微软雅黑" panose="020B0503020204020204" pitchFamily="34" charset="-122"/>
                        </a:rPr>
                        <a:t>行业标准</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b="0" kern="1200" dirty="0">
                          <a:solidFill>
                            <a:schemeClr val="tx1"/>
                          </a:solidFill>
                          <a:latin typeface="微软雅黑" panose="020B0503020204020204" pitchFamily="34" charset="-122"/>
                          <a:ea typeface="微软雅黑" panose="020B0503020204020204" pitchFamily="34" charset="-122"/>
                          <a:cs typeface="+mn-cs"/>
                        </a:rPr>
                        <a:t>内燃机电控单元可靠性试验方法</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dirty="0">
                          <a:solidFill>
                            <a:schemeClr val="tx1"/>
                          </a:solidFill>
                          <a:effectLst/>
                          <a:latin typeface="微软雅黑" panose="020B0503020204020204" pitchFamily="34" charset="-122"/>
                          <a:ea typeface="微软雅黑" panose="020B0503020204020204" pitchFamily="34" charset="-122"/>
                        </a:rPr>
                        <a:t>制定</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dirty="0">
                          <a:solidFill>
                            <a:schemeClr val="tx1"/>
                          </a:solidFill>
                          <a:effectLst/>
                          <a:latin typeface="微软雅黑" panose="020B0503020204020204" pitchFamily="34" charset="-122"/>
                          <a:ea typeface="微软雅黑" panose="020B0503020204020204" pitchFamily="34" charset="-122"/>
                        </a:rPr>
                        <a:t>报批阶段</a:t>
                      </a:r>
                    </a:p>
                  </a:txBody>
                  <a:tcPr anchor="ctr"/>
                </a:tc>
                <a:tc rowSpan="2">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b="1" dirty="0">
                          <a:solidFill>
                            <a:schemeClr val="tx1"/>
                          </a:solidFill>
                          <a:latin typeface="微软雅黑" panose="020B0503020204020204" pitchFamily="34" charset="-122"/>
                          <a:ea typeface="微软雅黑" panose="020B0503020204020204" pitchFamily="34" charset="-122"/>
                        </a:rPr>
                        <a:t>报批公示</a:t>
                      </a:r>
                    </a:p>
                  </a:txBody>
                  <a:tcPr anchor="ctr"/>
                </a:tc>
                <a:extLst>
                  <a:ext uri="{0D108BD9-81ED-4DB2-BD59-A6C34878D82A}">
                    <a16:rowId xmlns:a16="http://schemas.microsoft.com/office/drawing/2014/main" val="10001"/>
                  </a:ext>
                </a:extLst>
              </a:tr>
              <a:tr h="360680">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en-US" altLang="zh-CN" sz="1100" b="0" dirty="0">
                          <a:latin typeface="微软雅黑" panose="020B0503020204020204" pitchFamily="34" charset="-122"/>
                          <a:ea typeface="微软雅黑" panose="020B0503020204020204" pitchFamily="34" charset="-122"/>
                        </a:rPr>
                        <a:t>2</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dirty="0">
                          <a:solidFill>
                            <a:schemeClr val="tx1"/>
                          </a:solidFill>
                          <a:latin typeface="微软雅黑" panose="020B0503020204020204" pitchFamily="34" charset="-122"/>
                          <a:ea typeface="微软雅黑" panose="020B0503020204020204" pitchFamily="34" charset="-122"/>
                        </a:rPr>
                        <a:t>行业标准</a:t>
                      </a:r>
                    </a:p>
                  </a:txBody>
                  <a:tcPr anchor="ctr"/>
                </a:tc>
                <a:tc>
                  <a:txBody>
                    <a:bodyPr/>
                    <a:lstStyle/>
                    <a:p>
                      <a:pPr algn="ctr" fontAlgn="ctr" latinLnBrk="0">
                        <a:buNone/>
                      </a:pPr>
                      <a:r>
                        <a:rPr lang="zh-CN" altLang="en-US" sz="1100" kern="1200" dirty="0">
                          <a:solidFill>
                            <a:schemeClr val="tx1"/>
                          </a:solidFill>
                          <a:latin typeface="微软雅黑" panose="020B0503020204020204" pitchFamily="34" charset="-122"/>
                          <a:ea typeface="微软雅黑" panose="020B0503020204020204" pitchFamily="34" charset="-122"/>
                        </a:rPr>
                        <a:t>柴油机尿素品质传感器可靠性试验方法</a:t>
                      </a:r>
                      <a:endParaRPr lang="zh-CN" altLang="en-US" sz="1100" kern="1200" dirty="0">
                        <a:solidFill>
                          <a:schemeClr val="tx1"/>
                        </a:solidFill>
                        <a:latin typeface="微软雅黑" panose="020B0503020204020204" pitchFamily="34" charset="-122"/>
                        <a:ea typeface="微软雅黑" panose="020B0503020204020204" pitchFamily="34" charset="-122"/>
                        <a:cs typeface="+mn-cs"/>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dirty="0">
                          <a:solidFill>
                            <a:schemeClr val="tx1"/>
                          </a:solidFill>
                          <a:effectLst/>
                          <a:latin typeface="微软雅黑" panose="020B0503020204020204" pitchFamily="34" charset="-122"/>
                          <a:ea typeface="微软雅黑" panose="020B0503020204020204" pitchFamily="34" charset="-122"/>
                        </a:rPr>
                        <a:t>制定</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dirty="0">
                          <a:solidFill>
                            <a:schemeClr val="tx1"/>
                          </a:solidFill>
                          <a:effectLst/>
                          <a:latin typeface="微软雅黑" panose="020B0503020204020204" pitchFamily="34" charset="-122"/>
                          <a:ea typeface="微软雅黑" panose="020B0503020204020204" pitchFamily="34" charset="-122"/>
                        </a:rPr>
                        <a:t>报批阶段</a:t>
                      </a:r>
                    </a:p>
                  </a:txBody>
                  <a:tcPr anchor="ctr"/>
                </a:tc>
                <a:tc vMerge="1">
                  <a:txBody>
                    <a:bodyPr/>
                    <a:lstStyle/>
                    <a:p>
                      <a:endParaRPr dirty="0"/>
                    </a:p>
                  </a:txBody>
                  <a:tcPr anchor="ctr"/>
                </a:tc>
                <a:extLst>
                  <a:ext uri="{0D108BD9-81ED-4DB2-BD59-A6C34878D82A}">
                    <a16:rowId xmlns:a16="http://schemas.microsoft.com/office/drawing/2014/main" val="10002"/>
                  </a:ext>
                </a:extLst>
              </a:tr>
              <a:tr h="359410">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en-US" altLang="zh-CN" sz="1100" b="0" dirty="0">
                          <a:latin typeface="微软雅黑" panose="020B0503020204020204" pitchFamily="34" charset="-122"/>
                          <a:ea typeface="微软雅黑" panose="020B0503020204020204" pitchFamily="34" charset="-122"/>
                        </a:rPr>
                        <a:t>3</a:t>
                      </a:r>
                    </a:p>
                  </a:txBody>
                  <a:tcPr anchor="ctr"/>
                </a:tc>
                <a:tc>
                  <a:txBody>
                    <a:bodyPr/>
                    <a:lstStyle/>
                    <a:p>
                      <a:pPr marL="0" marR="0" lvl="0" indent="0" algn="ctr" defTabSz="685800" rtl="0" eaLnBrk="1" fontAlgn="ctr" latinLnBrk="0" hangingPunct="1">
                        <a:lnSpc>
                          <a:spcPct val="100000"/>
                        </a:lnSpc>
                        <a:spcBef>
                          <a:spcPts val="0"/>
                        </a:spcBef>
                        <a:spcAft>
                          <a:spcPts val="0"/>
                        </a:spcAft>
                        <a:buClrTx/>
                        <a:buSzTx/>
                        <a:buFontTx/>
                        <a:buNone/>
                      </a:pP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行业标准</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marR="0" lvl="0" indent="92075" algn="ctr" defTabSz="685800" rtl="0" eaLnBrk="1" fontAlgn="ctr" latinLnBrk="0" hangingPunct="1">
                        <a:lnSpc>
                          <a:spcPct val="100000"/>
                        </a:lnSpc>
                        <a:spcBef>
                          <a:spcPts val="0"/>
                        </a:spcBef>
                        <a:spcAft>
                          <a:spcPts val="0"/>
                        </a:spcAft>
                        <a:buClrTx/>
                        <a:buSzTx/>
                        <a:buFontTx/>
                        <a:buNone/>
                      </a:pPr>
                      <a:r>
                        <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rPr>
                        <a:t>甲醇燃料内燃机耐久性试验方法</a:t>
                      </a:r>
                      <a:endPar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制定</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rPr>
                        <a:t>立项阶段</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zh-CN" altLang="en-US" sz="1100" b="1" dirty="0">
                          <a:solidFill>
                            <a:schemeClr val="tx1"/>
                          </a:solidFill>
                          <a:latin typeface="微软雅黑" panose="020B0503020204020204" pitchFamily="34" charset="-122"/>
                          <a:ea typeface="微软雅黑" panose="020B0503020204020204" pitchFamily="34" charset="-122"/>
                        </a:rPr>
                        <a:t>立项申请中</a:t>
                      </a:r>
                    </a:p>
                  </a:txBody>
                  <a:tcPr anchor="ctr"/>
                </a:tc>
                <a:extLst>
                  <a:ext uri="{0D108BD9-81ED-4DB2-BD59-A6C34878D82A}">
                    <a16:rowId xmlns:a16="http://schemas.microsoft.com/office/drawing/2014/main" val="10003"/>
                  </a:ext>
                </a:extLst>
              </a:tr>
              <a:tr h="360045">
                <a:tc>
                  <a:txBody>
                    <a:bodyPr/>
                    <a:lstStyle/>
                    <a:p>
                      <a:pPr algn="ctr"/>
                      <a:r>
                        <a:rPr lang="en-US" altLang="zh-CN" sz="1100" b="0" dirty="0">
                          <a:latin typeface="微软雅黑" panose="020B0503020204020204" pitchFamily="34" charset="-122"/>
                          <a:ea typeface="微软雅黑" panose="020B0503020204020204" pitchFamily="34" charset="-122"/>
                        </a:rPr>
                        <a:t>4</a:t>
                      </a:r>
                    </a:p>
                  </a:txBody>
                  <a:tcPr anchor="ctr"/>
                </a:tc>
                <a:tc>
                  <a:txBody>
                    <a:bodyPr/>
                    <a:lstStyle/>
                    <a:p>
                      <a:pPr marL="0" marR="0" lvl="0" indent="0" algn="ctr" defTabSz="685800" rtl="0" eaLnBrk="1" fontAlgn="ctr" latinLnBrk="0" hangingPunct="1">
                        <a:lnSpc>
                          <a:spcPct val="100000"/>
                        </a:lnSpc>
                        <a:spcBef>
                          <a:spcPts val="0"/>
                        </a:spcBef>
                        <a:spcAft>
                          <a:spcPts val="0"/>
                        </a:spcAft>
                        <a:buClrTx/>
                        <a:buSzTx/>
                        <a:buFontTx/>
                        <a:buNone/>
                      </a:pP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行业标准</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marR="0" lvl="0" indent="92075" algn="ctr" defTabSz="685800" rtl="0" eaLnBrk="1" fontAlgn="ctr" latinLnBrk="0" hangingPunct="1">
                        <a:lnSpc>
                          <a:spcPct val="100000"/>
                        </a:lnSpc>
                        <a:spcBef>
                          <a:spcPts val="0"/>
                        </a:spcBef>
                        <a:spcAft>
                          <a:spcPts val="0"/>
                        </a:spcAft>
                        <a:buClrTx/>
                        <a:buSzTx/>
                        <a:buFontTx/>
                        <a:buNone/>
                      </a:pPr>
                      <a:r>
                        <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rPr>
                        <a:t>天然气燃料内燃机耐久试验方法</a:t>
                      </a:r>
                      <a:endPar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制定</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rPr>
                        <a:t>立项阶段</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en-US" altLang="zh-CN" sz="1100" b="1" dirty="0">
                          <a:solidFill>
                            <a:schemeClr val="tx1"/>
                          </a:solidFill>
                          <a:latin typeface="微软雅黑" panose="020B0503020204020204" pitchFamily="34" charset="-122"/>
                          <a:ea typeface="微软雅黑" panose="020B0503020204020204" pitchFamily="34" charset="-122"/>
                        </a:rPr>
                        <a:t>2026</a:t>
                      </a:r>
                      <a:r>
                        <a:rPr lang="zh-CN" altLang="en-US" sz="1100" b="1" dirty="0">
                          <a:solidFill>
                            <a:schemeClr val="tx1"/>
                          </a:solidFill>
                          <a:latin typeface="微软雅黑" panose="020B0503020204020204" pitchFamily="34" charset="-122"/>
                          <a:ea typeface="微软雅黑" panose="020B0503020204020204" pitchFamily="34" charset="-122"/>
                        </a:rPr>
                        <a:t>年立项</a:t>
                      </a:r>
                    </a:p>
                  </a:txBody>
                  <a:tcPr anchor="ctr"/>
                </a:tc>
                <a:extLst>
                  <a:ext uri="{0D108BD9-81ED-4DB2-BD59-A6C34878D82A}">
                    <a16:rowId xmlns:a16="http://schemas.microsoft.com/office/drawing/2014/main" val="10004"/>
                  </a:ext>
                </a:extLst>
              </a:tr>
              <a:tr h="360045">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en-US" altLang="zh-CN" sz="1100" b="0" dirty="0">
                          <a:latin typeface="微软雅黑" panose="020B0503020204020204" pitchFamily="34" charset="-122"/>
                          <a:ea typeface="微软雅黑" panose="020B0503020204020204" pitchFamily="34" charset="-122"/>
                        </a:rPr>
                        <a:t>5</a:t>
                      </a:r>
                    </a:p>
                  </a:txBody>
                  <a:tcPr anchor="ctr"/>
                </a:tc>
                <a:tc>
                  <a:txBody>
                    <a:bodyPr/>
                    <a:lstStyle/>
                    <a:p>
                      <a:pPr marL="0" marR="0" lvl="0" indent="0" algn="ctr" defTabSz="685800" rtl="0" eaLnBrk="1" fontAlgn="ctr" latinLnBrk="0" hangingPunct="1">
                        <a:lnSpc>
                          <a:spcPct val="100000"/>
                        </a:lnSpc>
                        <a:spcBef>
                          <a:spcPts val="0"/>
                        </a:spcBef>
                        <a:spcAft>
                          <a:spcPts val="0"/>
                        </a:spcAft>
                        <a:buClrTx/>
                        <a:buSzTx/>
                        <a:buFontTx/>
                        <a:buNone/>
                      </a:pP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行业标准</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marR="0" lvl="0" indent="92075" algn="ctr" defTabSz="685800" rtl="0" eaLnBrk="1" fontAlgn="ctr" latinLnBrk="0" hangingPunct="1">
                        <a:lnSpc>
                          <a:spcPct val="100000"/>
                        </a:lnSpc>
                        <a:spcBef>
                          <a:spcPts val="0"/>
                        </a:spcBef>
                        <a:spcAft>
                          <a:spcPts val="0"/>
                        </a:spcAft>
                        <a:buClrTx/>
                        <a:buSzTx/>
                        <a:buFontTx/>
                        <a:buNone/>
                      </a:pPr>
                      <a:r>
                        <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rPr>
                        <a:t>内燃机 连杆 疲劳试验方法</a:t>
                      </a:r>
                      <a:endParaRPr lang="zh-CN" altLang="en-US" sz="1100" b="0" u="none" strike="noStrike" kern="1200" dirty="0">
                        <a:solidFill>
                          <a:srgbClr val="000000"/>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n-lt"/>
                        </a:rPr>
                        <a:t>修订</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lt"/>
                        </a:rPr>
                        <a:t>立项阶段</a:t>
                      </a:r>
                    </a:p>
                  </a:txBody>
                  <a:tcPr anchor="ctr"/>
                </a:tc>
                <a:tc>
                  <a:txBody>
                    <a:bodyPr/>
                    <a:lstStyle/>
                    <a:p>
                      <a:pPr algn="ctr"/>
                      <a:r>
                        <a:rPr lang="zh-CN" altLang="en-US" sz="1100" b="1" dirty="0">
                          <a:solidFill>
                            <a:schemeClr val="tx1"/>
                          </a:solidFill>
                          <a:latin typeface="微软雅黑" panose="020B0503020204020204" pitchFamily="34" charset="-122"/>
                          <a:ea typeface="微软雅黑" panose="020B0503020204020204" pitchFamily="34" charset="-122"/>
                        </a:rPr>
                        <a:t>修订审核</a:t>
                      </a: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6" name="圆角矩形 2"/>
          <p:cNvSpPr/>
          <p:nvPr/>
        </p:nvSpPr>
        <p:spPr>
          <a:xfrm>
            <a:off x="186055" y="59245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3</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标准立项和制修订工作</a:t>
            </a:r>
            <a:endParaRPr lang="zh-CN" altLang="en-US" sz="1800" b="1" dirty="0">
              <a:solidFill>
                <a:schemeClr val="tx1"/>
              </a:solidFill>
              <a:latin typeface="等线" panose="02010600030101010101" charset="-122"/>
              <a:ea typeface="等线" panose="02010600030101010101" charset="-122"/>
              <a:cs typeface="等线" panose="02010600030101010101" charset="-122"/>
              <a:sym typeface="+mn-ea"/>
            </a:endParaRPr>
          </a:p>
        </p:txBody>
      </p:sp>
      <p:sp>
        <p:nvSpPr>
          <p:cNvPr id="1048747" name="矩形 34"/>
          <p:cNvSpPr/>
          <p:nvPr/>
        </p:nvSpPr>
        <p:spPr>
          <a:xfrm>
            <a:off x="332739" y="1011042"/>
            <a:ext cx="8288224" cy="1346907"/>
          </a:xfrm>
          <a:prstGeom prst="rect">
            <a:avLst/>
          </a:prstGeom>
        </p:spPr>
        <p:txBody>
          <a:bodyPr wrap="square">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国际标准项目</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完成</a:t>
            </a:r>
            <a:r>
              <a:rPr lang="en-US" altLang="zh-CN" dirty="0">
                <a:latin typeface="微软雅黑" panose="020B0503020204020204" pitchFamily="34" charset="-122"/>
                <a:ea typeface="微软雅黑" panose="020B0503020204020204" pitchFamily="34" charset="-122"/>
              </a:rPr>
              <a:t>ISO 3046-1</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国际标准修订立项</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氢燃料内燃机早燃识别和测试方法</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预研项目建设中。</a:t>
            </a:r>
          </a:p>
          <a:p>
            <a:pPr marL="285750" indent="-285750">
              <a:lnSpc>
                <a:spcPct val="150000"/>
              </a:lnSpc>
              <a:buFont typeface="Wingdings" panose="05000000000000000000" pitchFamily="2" charset="2"/>
              <a:buChar char="Ø"/>
            </a:pP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194312" name="表格 35"/>
          <p:cNvGraphicFramePr>
            <a:graphicFrameLocks/>
          </p:cNvGraphicFramePr>
          <p:nvPr>
            <p:custDataLst>
              <p:tags r:id="rId1"/>
            </p:custDataLst>
            <p:extLst>
              <p:ext uri="{D42A27DB-BD31-4B8C-83A1-F6EECF244321}">
                <p14:modId xmlns:p14="http://schemas.microsoft.com/office/powerpoint/2010/main" val="2666423823"/>
              </p:ext>
            </p:extLst>
          </p:nvPr>
        </p:nvGraphicFramePr>
        <p:xfrm>
          <a:off x="426786" y="2263139"/>
          <a:ext cx="8290427" cy="2287906"/>
        </p:xfrm>
        <a:graphic>
          <a:graphicData uri="http://schemas.openxmlformats.org/drawingml/2006/table">
            <a:tbl>
              <a:tblPr firstRow="1" bandRow="1">
                <a:tableStyleId>{5FD0F851-EC5A-4D38-B0AD-8093EC10F338}</a:tableStyleId>
              </a:tblPr>
              <a:tblGrid>
                <a:gridCol w="816201">
                  <a:extLst>
                    <a:ext uri="{9D8B030D-6E8A-4147-A177-3AD203B41FA5}">
                      <a16:colId xmlns:a16="http://schemas.microsoft.com/office/drawing/2014/main" val="20000"/>
                    </a:ext>
                  </a:extLst>
                </a:gridCol>
                <a:gridCol w="858900">
                  <a:extLst>
                    <a:ext uri="{9D8B030D-6E8A-4147-A177-3AD203B41FA5}">
                      <a16:colId xmlns:a16="http://schemas.microsoft.com/office/drawing/2014/main" val="20001"/>
                    </a:ext>
                  </a:extLst>
                </a:gridCol>
                <a:gridCol w="1773936">
                  <a:extLst>
                    <a:ext uri="{9D8B030D-6E8A-4147-A177-3AD203B41FA5}">
                      <a16:colId xmlns:a16="http://schemas.microsoft.com/office/drawing/2014/main" val="20002"/>
                    </a:ext>
                  </a:extLst>
                </a:gridCol>
                <a:gridCol w="3824090">
                  <a:extLst>
                    <a:ext uri="{9D8B030D-6E8A-4147-A177-3AD203B41FA5}">
                      <a16:colId xmlns:a16="http://schemas.microsoft.com/office/drawing/2014/main" val="20003"/>
                    </a:ext>
                  </a:extLst>
                </a:gridCol>
                <a:gridCol w="1017300">
                  <a:extLst>
                    <a:ext uri="{9D8B030D-6E8A-4147-A177-3AD203B41FA5}">
                      <a16:colId xmlns:a16="http://schemas.microsoft.com/office/drawing/2014/main" val="20004"/>
                    </a:ext>
                  </a:extLst>
                </a:gridCol>
              </a:tblGrid>
              <a:tr h="344806">
                <a:tc>
                  <a:txBody>
                    <a:bodyPr/>
                    <a:lstStyle/>
                    <a:p>
                      <a:pPr algn="ctr">
                        <a:buNone/>
                      </a:pPr>
                      <a:r>
                        <a:rPr lang="zh-CN" altLang="en-US" sz="1200" dirty="0">
                          <a:latin typeface="微软雅黑" panose="020B0503020204020204" pitchFamily="34" charset="-122"/>
                          <a:ea typeface="微软雅黑" panose="020B0503020204020204" pitchFamily="34" charset="-122"/>
                        </a:rPr>
                        <a:t>提案类型</a:t>
                      </a:r>
                    </a:p>
                  </a:txBody>
                  <a:tcPr anchor="ctr"/>
                </a:tc>
                <a:tc>
                  <a:txBody>
                    <a:bodyPr/>
                    <a:lstStyle/>
                    <a:p>
                      <a:pPr algn="ctr">
                        <a:buNone/>
                      </a:pPr>
                      <a:r>
                        <a:rPr lang="zh-CN" altLang="en-US" sz="1200" dirty="0">
                          <a:latin typeface="微软雅黑" panose="020B0503020204020204" pitchFamily="34" charset="-122"/>
                          <a:ea typeface="微软雅黑" panose="020B0503020204020204" pitchFamily="34" charset="-122"/>
                        </a:rPr>
                        <a:t>标准编号</a:t>
                      </a:r>
                    </a:p>
                  </a:txBody>
                  <a:tcPr anchor="ctr"/>
                </a:tc>
                <a:tc>
                  <a:txBody>
                    <a:bodyPr/>
                    <a:lstStyle/>
                    <a:p>
                      <a:pPr algn="ctr">
                        <a:buNone/>
                      </a:pPr>
                      <a:r>
                        <a:rPr lang="zh-CN" altLang="en-US" sz="1200" dirty="0">
                          <a:latin typeface="微软雅黑" panose="020B0503020204020204" pitchFamily="34" charset="-122"/>
                          <a:ea typeface="微软雅黑" panose="020B0503020204020204" pitchFamily="34" charset="-122"/>
                        </a:rPr>
                        <a:t>提案名称</a:t>
                      </a:r>
                    </a:p>
                  </a:txBody>
                  <a:tcPr anchor="ctr"/>
                </a:tc>
                <a:tc>
                  <a:txBody>
                    <a:bodyPr/>
                    <a:lstStyle/>
                    <a:p>
                      <a:pPr algn="ctr">
                        <a:buNone/>
                      </a:pPr>
                      <a:r>
                        <a:rPr lang="zh-CN" altLang="en-US" sz="1200" dirty="0">
                          <a:latin typeface="微软雅黑" panose="020B0503020204020204" pitchFamily="34" charset="-122"/>
                          <a:ea typeface="微软雅黑" panose="020B0503020204020204" pitchFamily="34" charset="-122"/>
                        </a:rPr>
                        <a:t>简要描述</a:t>
                      </a:r>
                    </a:p>
                  </a:txBody>
                  <a:tcPr anchor="ctr"/>
                </a:tc>
                <a:tc>
                  <a:txBody>
                    <a:bodyPr/>
                    <a:lstStyle/>
                    <a:p>
                      <a:pPr algn="ctr">
                        <a:buNone/>
                      </a:pPr>
                      <a:r>
                        <a:rPr lang="zh-CN" altLang="en-US" sz="1200" dirty="0">
                          <a:latin typeface="微软雅黑" panose="020B0503020204020204" pitchFamily="34" charset="-122"/>
                          <a:ea typeface="微软雅黑" panose="020B0503020204020204" pitchFamily="34" charset="-122"/>
                        </a:rPr>
                        <a:t>进度</a:t>
                      </a:r>
                    </a:p>
                  </a:txBody>
                  <a:tcPr anchor="ctr"/>
                </a:tc>
                <a:extLst>
                  <a:ext uri="{0D108BD9-81ED-4DB2-BD59-A6C34878D82A}">
                    <a16:rowId xmlns:a16="http://schemas.microsoft.com/office/drawing/2014/main" val="10000"/>
                  </a:ext>
                </a:extLst>
              </a:tr>
              <a:tr h="1016736">
                <a:tc>
                  <a:txBody>
                    <a:bodyPr/>
                    <a:lstStyle/>
                    <a:p>
                      <a:pPr algn="ctr">
                        <a:buNone/>
                      </a:pPr>
                      <a:r>
                        <a:rPr lang="zh-CN" altLang="en-US" sz="1050" kern="1200" dirty="0">
                          <a:solidFill>
                            <a:schemeClr val="dk1"/>
                          </a:solidFill>
                          <a:latin typeface="微软雅黑" panose="020B0503020204020204" pitchFamily="34" charset="-122"/>
                          <a:ea typeface="微软雅黑" panose="020B0503020204020204" pitchFamily="34" charset="-122"/>
                        </a:rPr>
                        <a:t>修订</a:t>
                      </a:r>
                      <a:endParaRPr lang="zh-CN" altLang="en-US" sz="1050" kern="1200" dirty="0">
                        <a:solidFill>
                          <a:schemeClr val="dk1"/>
                        </a:solidFill>
                        <a:latin typeface="微软雅黑" panose="020B0503020204020204" pitchFamily="34" charset="-122"/>
                        <a:ea typeface="微软雅黑" panose="020B0503020204020204" pitchFamily="34" charset="-122"/>
                        <a:cs typeface="+mn-cs"/>
                      </a:endParaRPr>
                    </a:p>
                  </a:txBody>
                  <a:tcPr anchor="ctr"/>
                </a:tc>
                <a:tc>
                  <a:txBody>
                    <a:bodyPr/>
                    <a:lstStyle/>
                    <a:p>
                      <a:pPr algn="ctr">
                        <a:buNone/>
                      </a:pPr>
                      <a:r>
                        <a:rPr lang="en-US" altLang="zh-CN" sz="1050" dirty="0">
                          <a:latin typeface="微软雅黑" panose="020B0503020204020204" pitchFamily="34" charset="-122"/>
                          <a:ea typeface="微软雅黑" panose="020B0503020204020204" pitchFamily="34" charset="-122"/>
                        </a:rPr>
                        <a:t>ISO 3046-1:202x</a:t>
                      </a:r>
                    </a:p>
                  </a:txBody>
                  <a:tcPr anchor="ctr"/>
                </a:tc>
                <a:tc>
                  <a:txBody>
                    <a:bodyPr/>
                    <a:lstStyle/>
                    <a:p>
                      <a:pPr algn="l">
                        <a:buNone/>
                      </a:pPr>
                      <a:r>
                        <a:rPr lang="zh-CN" altLang="en-US" sz="1050" dirty="0">
                          <a:latin typeface="微软雅黑" panose="020B0503020204020204" pitchFamily="34" charset="-122"/>
                          <a:ea typeface="微软雅黑" panose="020B0503020204020204" pitchFamily="34" charset="-122"/>
                        </a:rPr>
                        <a:t>往复式内燃机 性能 第</a:t>
                      </a:r>
                      <a:r>
                        <a:rPr lang="en-US" altLang="zh-CN" sz="1050" dirty="0">
                          <a:latin typeface="微软雅黑" panose="020B0503020204020204" pitchFamily="34" charset="-122"/>
                          <a:ea typeface="微软雅黑" panose="020B0503020204020204" pitchFamily="34" charset="-122"/>
                        </a:rPr>
                        <a:t>1</a:t>
                      </a:r>
                      <a:r>
                        <a:rPr lang="zh-CN" altLang="en-US" sz="1050" dirty="0">
                          <a:latin typeface="微软雅黑" panose="020B0503020204020204" pitchFamily="34" charset="-122"/>
                          <a:ea typeface="微软雅黑" panose="020B0503020204020204" pitchFamily="34" charset="-122"/>
                        </a:rPr>
                        <a:t>部分：功率、燃料消耗、机油消耗的标定及试验方法 通用发动机的附加要求</a:t>
                      </a:r>
                    </a:p>
                  </a:txBody>
                  <a:tcPr anchor="ctr"/>
                </a:tc>
                <a:tc>
                  <a:txBody>
                    <a:bodyPr/>
                    <a:lstStyle/>
                    <a:p>
                      <a:pPr algn="l">
                        <a:buNone/>
                      </a:pPr>
                      <a:r>
                        <a:rPr lang="zh-CN" altLang="en-US" sz="1050" dirty="0">
                          <a:latin typeface="微软雅黑" panose="020B0503020204020204" pitchFamily="34" charset="-122"/>
                          <a:ea typeface="微软雅黑" panose="020B0503020204020204" pitchFamily="34" charset="-122"/>
                        </a:rPr>
                        <a:t>本次修订的内容：</a:t>
                      </a:r>
                    </a:p>
                    <a:p>
                      <a:pPr algn="l">
                        <a:buNone/>
                      </a:pPr>
                      <a:r>
                        <a:rPr lang="en-US" altLang="zh-CN" sz="1050" dirty="0">
                          <a:latin typeface="微软雅黑" panose="020B0503020204020204" pitchFamily="34" charset="-122"/>
                          <a:ea typeface="微软雅黑" panose="020B0503020204020204" pitchFamily="34" charset="-122"/>
                        </a:rPr>
                        <a:t>1</a:t>
                      </a:r>
                      <a:r>
                        <a:rPr lang="zh-CN" altLang="en-US" sz="1050" dirty="0">
                          <a:latin typeface="微软雅黑" panose="020B0503020204020204" pitchFamily="34" charset="-122"/>
                          <a:ea typeface="微软雅黑" panose="020B0503020204020204" pitchFamily="34" charset="-122"/>
                        </a:rPr>
                        <a:t>）修改了标准范围，增加主动再生燃料消耗、反应剂内容；</a:t>
                      </a:r>
                    </a:p>
                    <a:p>
                      <a:pPr algn="l">
                        <a:buNone/>
                      </a:pPr>
                      <a:r>
                        <a:rPr lang="en-US" altLang="zh-CN" sz="1050" dirty="0">
                          <a:latin typeface="微软雅黑" panose="020B0503020204020204" pitchFamily="34" charset="-122"/>
                          <a:ea typeface="微软雅黑" panose="020B0503020204020204" pitchFamily="34" charset="-122"/>
                        </a:rPr>
                        <a:t>2</a:t>
                      </a:r>
                      <a:r>
                        <a:rPr lang="zh-CN" altLang="en-US" sz="1050" dirty="0">
                          <a:latin typeface="微软雅黑" panose="020B0503020204020204" pitchFamily="34" charset="-122"/>
                          <a:ea typeface="微软雅黑" panose="020B0503020204020204" pitchFamily="34" charset="-122"/>
                        </a:rPr>
                        <a:t>）增加了主动再生、主动再生时的燃料消耗、反应剂、反应剂消耗的术语定义；</a:t>
                      </a:r>
                    </a:p>
                    <a:p>
                      <a:pPr algn="l">
                        <a:buNone/>
                      </a:pPr>
                      <a:r>
                        <a:rPr lang="en-US" altLang="zh-CN" sz="1050" dirty="0">
                          <a:latin typeface="微软雅黑" panose="020B0503020204020204" pitchFamily="34" charset="-122"/>
                          <a:ea typeface="微软雅黑" panose="020B0503020204020204" pitchFamily="34" charset="-122"/>
                        </a:rPr>
                        <a:t>3</a:t>
                      </a:r>
                      <a:r>
                        <a:rPr lang="zh-CN" altLang="en-US" sz="1050" dirty="0">
                          <a:latin typeface="微软雅黑" panose="020B0503020204020204" pitchFamily="34" charset="-122"/>
                          <a:ea typeface="微软雅黑" panose="020B0503020204020204" pitchFamily="34" charset="-122"/>
                        </a:rPr>
                        <a:t>）增加了主动再生时的燃料、反应剂消耗的标定要求；增加了客户和发动机制造厂应提供的部分信息。</a:t>
                      </a:r>
                    </a:p>
                  </a:txBody>
                  <a:tcPr anchor="ctr"/>
                </a:tc>
                <a:tc>
                  <a:txBody>
                    <a:bodyPr/>
                    <a:lstStyle/>
                    <a:p>
                      <a:pPr algn="ctr">
                        <a:buNone/>
                      </a:pPr>
                      <a:r>
                        <a:rPr lang="en-US" altLang="zh-CN" sz="1050" b="1" dirty="0">
                          <a:latin typeface="微软雅黑" panose="020B0503020204020204" pitchFamily="34" charset="-122"/>
                          <a:ea typeface="微软雅黑" panose="020B0503020204020204" pitchFamily="34" charset="-122"/>
                        </a:rPr>
                        <a:t>2025</a:t>
                      </a:r>
                      <a:r>
                        <a:rPr lang="zh-CN" altLang="en-US" sz="1050" b="1" dirty="0">
                          <a:latin typeface="微软雅黑" panose="020B0503020204020204" pitchFamily="34" charset="-122"/>
                          <a:ea typeface="微软雅黑" panose="020B0503020204020204" pitchFamily="34" charset="-122"/>
                        </a:rPr>
                        <a:t>年</a:t>
                      </a:r>
                      <a:r>
                        <a:rPr lang="en-US" altLang="zh-CN" sz="1050" b="1" dirty="0">
                          <a:latin typeface="微软雅黑" panose="020B0503020204020204" pitchFamily="34" charset="-122"/>
                          <a:ea typeface="微软雅黑" panose="020B0503020204020204" pitchFamily="34" charset="-122"/>
                        </a:rPr>
                        <a:t>5</a:t>
                      </a:r>
                      <a:r>
                        <a:rPr lang="zh-CN" altLang="en-US" sz="1050" b="1" dirty="0">
                          <a:latin typeface="微软雅黑" panose="020B0503020204020204" pitchFamily="34" charset="-122"/>
                          <a:ea typeface="微软雅黑" panose="020B0503020204020204" pitchFamily="34" charset="-122"/>
                        </a:rPr>
                        <a:t>月完成立项</a:t>
                      </a:r>
                    </a:p>
                  </a:txBody>
                  <a:tcPr anchor="ctr"/>
                </a:tc>
                <a:extLst>
                  <a:ext uri="{0D108BD9-81ED-4DB2-BD59-A6C34878D82A}">
                    <a16:rowId xmlns:a16="http://schemas.microsoft.com/office/drawing/2014/main" val="10001"/>
                  </a:ext>
                </a:extLst>
              </a:tr>
              <a:tr h="696114">
                <a:tc>
                  <a:txBody>
                    <a:bodyPr/>
                    <a:lstStyle/>
                    <a:p>
                      <a:pPr algn="ctr">
                        <a:buNone/>
                      </a:pPr>
                      <a:r>
                        <a:rPr lang="zh-CN" altLang="en-US" sz="1050" kern="1200" dirty="0">
                          <a:solidFill>
                            <a:schemeClr val="dk1"/>
                          </a:solidFill>
                          <a:latin typeface="微软雅黑" panose="020B0503020204020204" pitchFamily="34" charset="-122"/>
                          <a:ea typeface="微软雅黑" panose="020B0503020204020204" pitchFamily="34" charset="-122"/>
                          <a:cs typeface="+mn-cs"/>
                        </a:rPr>
                        <a:t>制定</a:t>
                      </a:r>
                    </a:p>
                  </a:txBody>
                  <a:tcPr anchor="ctr"/>
                </a:tc>
                <a:tc>
                  <a:txBody>
                    <a:bodyPr/>
                    <a:lstStyle/>
                    <a:p>
                      <a:pPr algn="ctr">
                        <a:buNone/>
                      </a:pPr>
                      <a:r>
                        <a:rPr lang="en-US" altLang="zh-CN" sz="1050" dirty="0">
                          <a:latin typeface="微软雅黑" panose="020B0503020204020204" pitchFamily="34" charset="-122"/>
                          <a:ea typeface="微软雅黑" panose="020B0503020204020204" pitchFamily="34" charset="-122"/>
                        </a:rPr>
                        <a:t>-</a:t>
                      </a:r>
                    </a:p>
                  </a:txBody>
                  <a:tcPr anchor="ctr"/>
                </a:tc>
                <a:tc>
                  <a:txBody>
                    <a:bodyPr/>
                    <a:lstStyle/>
                    <a:p>
                      <a:pPr algn="l">
                        <a:buNone/>
                      </a:pPr>
                      <a:r>
                        <a:rPr lang="zh-CN" altLang="en-US" sz="1050" dirty="0">
                          <a:latin typeface="微软雅黑" panose="020B0503020204020204" pitchFamily="34" charset="-122"/>
                          <a:ea typeface="微软雅黑" panose="020B0503020204020204" pitchFamily="34" charset="-122"/>
                        </a:rPr>
                        <a:t>氢燃料内燃机早燃识别和测试方法</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pPr>
                      <a:r>
                        <a:rPr lang="zh-CN" altLang="en-US" sz="1050" dirty="0">
                          <a:latin typeface="微软雅黑" panose="020B0503020204020204" pitchFamily="34" charset="-122"/>
                          <a:ea typeface="微软雅黑" panose="020B0503020204020204" pitchFamily="34" charset="-122"/>
                        </a:rPr>
                        <a:t>本项目主要内容包括：</a:t>
                      </a:r>
                    </a:p>
                    <a:p>
                      <a:pPr marL="0" algn="l" defTabSz="685800" rtl="0" eaLnBrk="1" latinLnBrk="0" hangingPunct="1">
                        <a:buNone/>
                      </a:pPr>
                      <a:r>
                        <a:rPr lang="en-US" altLang="zh-CN" sz="1050" dirty="0">
                          <a:latin typeface="微软雅黑" panose="020B0503020204020204" pitchFamily="34" charset="-122"/>
                          <a:ea typeface="微软雅黑" panose="020B0503020204020204" pitchFamily="34" charset="-122"/>
                        </a:rPr>
                        <a:t>1</a:t>
                      </a:r>
                      <a:r>
                        <a:rPr lang="zh-CN" altLang="en-US" sz="1050" dirty="0">
                          <a:latin typeface="微软雅黑" panose="020B0503020204020204" pitchFamily="34" charset="-122"/>
                          <a:ea typeface="微软雅黑" panose="020B0503020204020204" pitchFamily="34" charset="-122"/>
                        </a:rPr>
                        <a:t>）</a:t>
                      </a:r>
                      <a:r>
                        <a:rPr lang="zh-CN" altLang="en-US" sz="1050" kern="1200" dirty="0">
                          <a:solidFill>
                            <a:schemeClr val="tx1"/>
                          </a:solidFill>
                          <a:latin typeface="微软雅黑" panose="020B0503020204020204" pitchFamily="34" charset="-122"/>
                          <a:ea typeface="微软雅黑" panose="020B0503020204020204" pitchFamily="34" charset="-122"/>
                          <a:cs typeface="+mn-cs"/>
                        </a:rPr>
                        <a:t>规定了氢燃料内燃机早燃的术语和定义、发动机及试验设备、运行条件、试验结果评价方法及测试报告要求。</a:t>
                      </a:r>
                      <a:endParaRPr lang="en-US" altLang="zh-CN" sz="1050" kern="1200" dirty="0">
                        <a:solidFill>
                          <a:schemeClr val="tx1"/>
                        </a:solidFill>
                        <a:latin typeface="微软雅黑" panose="020B0503020204020204" pitchFamily="34" charset="-122"/>
                        <a:ea typeface="微软雅黑" panose="020B0503020204020204" pitchFamily="34" charset="-122"/>
                        <a:cs typeface="+mn-cs"/>
                      </a:endParaRPr>
                    </a:p>
                    <a:p>
                      <a:pPr marL="0" algn="l" defTabSz="685800" rtl="0" eaLnBrk="1" latinLnBrk="0" hangingPunct="1">
                        <a:buNone/>
                      </a:pPr>
                      <a:r>
                        <a:rPr lang="en-US" altLang="zh-CN" sz="1050" dirty="0">
                          <a:latin typeface="微软雅黑" panose="020B0503020204020204" pitchFamily="34" charset="-122"/>
                          <a:ea typeface="微软雅黑" panose="020B0503020204020204" pitchFamily="34" charset="-122"/>
                        </a:rPr>
                        <a:t>2</a:t>
                      </a:r>
                      <a:r>
                        <a:rPr lang="zh-CN" altLang="en-US" sz="1050" dirty="0">
                          <a:latin typeface="微软雅黑" panose="020B0503020204020204" pitchFamily="34" charset="-122"/>
                          <a:ea typeface="微软雅黑" panose="020B0503020204020204" pitchFamily="34" charset="-122"/>
                        </a:rPr>
                        <a:t>）</a:t>
                      </a:r>
                      <a:r>
                        <a:rPr lang="zh-CN" altLang="en-US" sz="1050" kern="1200" dirty="0">
                          <a:solidFill>
                            <a:schemeClr val="tx1"/>
                          </a:solidFill>
                          <a:latin typeface="微软雅黑" panose="020B0503020204020204" pitchFamily="34" charset="-122"/>
                          <a:ea typeface="微软雅黑" panose="020B0503020204020204" pitchFamily="34" charset="-122"/>
                          <a:cs typeface="+mn-cs"/>
                        </a:rPr>
                        <a:t>适用于往复式结构的氢燃料内燃机</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pPr>
                      <a:r>
                        <a:rPr lang="en-US" altLang="zh-CN" sz="1050" b="1" dirty="0">
                          <a:latin typeface="微软雅黑" panose="020B0503020204020204" pitchFamily="34" charset="-122"/>
                          <a:ea typeface="微软雅黑" panose="020B0503020204020204" pitchFamily="34" charset="-122"/>
                        </a:rPr>
                        <a:t>2025</a:t>
                      </a:r>
                      <a:r>
                        <a:rPr lang="zh-CN" altLang="en-US" sz="1050" b="1" dirty="0">
                          <a:latin typeface="微软雅黑" panose="020B0503020204020204" pitchFamily="34" charset="-122"/>
                          <a:ea typeface="微软雅黑" panose="020B0503020204020204" pitchFamily="34" charset="-122"/>
                        </a:rPr>
                        <a:t>年</a:t>
                      </a:r>
                      <a:r>
                        <a:rPr lang="en-US" altLang="zh-CN" sz="1050" b="1" dirty="0">
                          <a:latin typeface="微软雅黑" panose="020B0503020204020204" pitchFamily="34" charset="-122"/>
                          <a:ea typeface="微软雅黑" panose="020B0503020204020204" pitchFamily="34" charset="-122"/>
                        </a:rPr>
                        <a:t>10</a:t>
                      </a:r>
                      <a:r>
                        <a:rPr lang="zh-CN" altLang="en-US" sz="1050" b="1" dirty="0">
                          <a:latin typeface="微软雅黑" panose="020B0503020204020204" pitchFamily="34" charset="-122"/>
                          <a:ea typeface="微软雅黑" panose="020B0503020204020204" pitchFamily="34" charset="-122"/>
                        </a:rPr>
                        <a:t>月</a:t>
                      </a:r>
                      <a:r>
                        <a:rPr lang="en-US" altLang="zh-CN" sz="1050" b="1" dirty="0">
                          <a:latin typeface="微软雅黑" panose="020B0503020204020204" pitchFamily="34" charset="-122"/>
                          <a:ea typeface="微软雅黑" panose="020B0503020204020204" pitchFamily="34" charset="-122"/>
                        </a:rPr>
                        <a:t>23</a:t>
                      </a:r>
                      <a:r>
                        <a:rPr lang="zh-CN" altLang="en-US" sz="1050" b="1" dirty="0">
                          <a:latin typeface="微软雅黑" panose="020B0503020204020204" pitchFamily="34" charset="-122"/>
                          <a:ea typeface="微软雅黑" panose="020B0503020204020204" pitchFamily="34" charset="-122"/>
                        </a:rPr>
                        <a:t>日在东京</a:t>
                      </a:r>
                      <a:r>
                        <a:rPr lang="en-US" altLang="zh-CN" sz="1050" b="1" dirty="0">
                          <a:latin typeface="微软雅黑" panose="020B0503020204020204" pitchFamily="34" charset="-122"/>
                          <a:ea typeface="微软雅黑" panose="020B0503020204020204" pitchFamily="34" charset="-122"/>
                        </a:rPr>
                        <a:t>CAG1</a:t>
                      </a:r>
                      <a:r>
                        <a:rPr lang="zh-CN" altLang="en-US" sz="1050" b="1" dirty="0">
                          <a:latin typeface="微软雅黑" panose="020B0503020204020204" pitchFamily="34" charset="-122"/>
                          <a:ea typeface="微软雅黑" panose="020B0503020204020204" pitchFamily="34" charset="-122"/>
                        </a:rPr>
                        <a:t>国际咨询组会议上通过预研提案</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1" name="圆角矩形 2"/>
          <p:cNvSpPr/>
          <p:nvPr/>
        </p:nvSpPr>
        <p:spPr>
          <a:xfrm>
            <a:off x="186055" y="60769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4</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信息平台建设</a:t>
            </a:r>
          </a:p>
        </p:txBody>
      </p:sp>
      <p:sp>
        <p:nvSpPr>
          <p:cNvPr id="1048752" name="文本框 5"/>
          <p:cNvSpPr txBox="1"/>
          <p:nvPr/>
        </p:nvSpPr>
        <p:spPr>
          <a:xfrm>
            <a:off x="332137" y="1035384"/>
            <a:ext cx="8625808" cy="1310640"/>
          </a:xfrm>
          <a:prstGeom prst="rect">
            <a:avLst/>
          </a:prstGeom>
          <a:noFill/>
        </p:spPr>
        <p:txBody>
          <a:bodyPr wrap="square">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rPr>
              <a:t>标准化信息平台</a:t>
            </a:r>
            <a:r>
              <a:rPr lang="en-US" altLang="zh-CN" u="sng"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hlinkClick r:id="rId3"/>
              </a:rPr>
              <a:t>https://www.skleps.cn/standard/</a:t>
            </a:r>
            <a:endParaRPr lang="en-US" altLang="zh-CN" u="sng"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收集内燃机可靠性相关政策，传达行业标准动态、秘书处工作动态。</a:t>
            </a:r>
          </a:p>
          <a:p>
            <a:pPr marL="285750" indent="-28575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建设信息服务平台：可查阅</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全国内燃机可靠性分技术委员会章程</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秘书处工作细则</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等管理文件；分标委信息及委员名单；政策法规、工作动态、标准研究等内容。</a:t>
            </a:r>
            <a:endParaRPr lang="en-US" altLang="zh-CN" dirty="0">
              <a:latin typeface="微软雅黑" panose="020B0503020204020204" pitchFamily="34" charset="-122"/>
              <a:ea typeface="微软雅黑" panose="020B0503020204020204" pitchFamily="34" charset="-122"/>
            </a:endParaRPr>
          </a:p>
        </p:txBody>
      </p:sp>
      <p:pic>
        <p:nvPicPr>
          <p:cNvPr id="2097200" name="图片 6"/>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195811" y="2474981"/>
            <a:ext cx="2478846" cy="2477076"/>
          </a:xfrm>
          <a:prstGeom prst="rect">
            <a:avLst/>
          </a:prstGeom>
          <a:ln>
            <a:solidFill>
              <a:schemeClr val="tx1"/>
            </a:solidFill>
          </a:ln>
        </p:spPr>
      </p:pic>
      <p:pic>
        <p:nvPicPr>
          <p:cNvPr id="2097201" name="图片 12"/>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576739" y="2474981"/>
            <a:ext cx="2478846" cy="2477076"/>
          </a:xfrm>
          <a:prstGeom prst="rect">
            <a:avLst/>
          </a:prstGeom>
          <a:ln>
            <a:solidFill>
              <a:schemeClr val="tx1"/>
            </a:solidFill>
          </a:ln>
        </p:spPr>
      </p:pic>
      <p:pic>
        <p:nvPicPr>
          <p:cNvPr id="2097202" name="图片 3"/>
          <p:cNvPicPr>
            <a:picLocks noChangeAspect="1"/>
          </p:cNvPicPr>
          <p:nvPr/>
        </p:nvPicPr>
        <p:blipFill>
          <a:blip r:embed="rId6"/>
          <a:stretch>
            <a:fillRect/>
          </a:stretch>
        </p:blipFill>
        <p:spPr>
          <a:xfrm>
            <a:off x="500418" y="2474981"/>
            <a:ext cx="2936095" cy="2477076"/>
          </a:xfrm>
          <a:prstGeom prst="rect">
            <a:avLst/>
          </a:prstGeom>
          <a:ln>
            <a:solidFill>
              <a:schemeClr val="tx1"/>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13" name="表格 3"/>
          <p:cNvGraphicFramePr>
            <a:graphicFrameLocks noGrp="1"/>
          </p:cNvGraphicFramePr>
          <p:nvPr>
            <p:custDataLst>
              <p:tags r:id="rId1"/>
            </p:custDataLst>
          </p:nvPr>
        </p:nvGraphicFramePr>
        <p:xfrm>
          <a:off x="332137" y="1467553"/>
          <a:ext cx="8594725" cy="3513868"/>
        </p:xfrm>
        <a:graphic>
          <a:graphicData uri="http://schemas.openxmlformats.org/drawingml/2006/table">
            <a:tbl>
              <a:tblPr firstRow="1" bandRow="1">
                <a:tableStyleId>{67951CA3-7D62-4D2E-8F8F-D707DCDFAF46}</a:tableStyleId>
              </a:tblPr>
              <a:tblGrid>
                <a:gridCol w="326390">
                  <a:extLst>
                    <a:ext uri="{9D8B030D-6E8A-4147-A177-3AD203B41FA5}">
                      <a16:colId xmlns:a16="http://schemas.microsoft.com/office/drawing/2014/main" val="20000"/>
                    </a:ext>
                  </a:extLst>
                </a:gridCol>
                <a:gridCol w="1453515">
                  <a:extLst>
                    <a:ext uri="{9D8B030D-6E8A-4147-A177-3AD203B41FA5}">
                      <a16:colId xmlns:a16="http://schemas.microsoft.com/office/drawing/2014/main" val="20001"/>
                    </a:ext>
                  </a:extLst>
                </a:gridCol>
                <a:gridCol w="1007110">
                  <a:extLst>
                    <a:ext uri="{9D8B030D-6E8A-4147-A177-3AD203B41FA5}">
                      <a16:colId xmlns:a16="http://schemas.microsoft.com/office/drawing/2014/main" val="20002"/>
                    </a:ext>
                  </a:extLst>
                </a:gridCol>
                <a:gridCol w="1123315">
                  <a:extLst>
                    <a:ext uri="{9D8B030D-6E8A-4147-A177-3AD203B41FA5}">
                      <a16:colId xmlns:a16="http://schemas.microsoft.com/office/drawing/2014/main" val="20003"/>
                    </a:ext>
                  </a:extLst>
                </a:gridCol>
                <a:gridCol w="4684395">
                  <a:extLst>
                    <a:ext uri="{9D8B030D-6E8A-4147-A177-3AD203B41FA5}">
                      <a16:colId xmlns:a16="http://schemas.microsoft.com/office/drawing/2014/main" val="20004"/>
                    </a:ext>
                  </a:extLst>
                </a:gridCol>
              </a:tblGrid>
              <a:tr h="228128">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序号</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政策文件名称</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发布单位</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发布时间</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关键内容</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0000"/>
                  </a:ext>
                </a:extLst>
              </a:tr>
              <a:tr h="435652">
                <a:tc rowSpan="2">
                  <a:txBody>
                    <a:bodyPr/>
                    <a:lstStyle/>
                    <a:p>
                      <a:pPr algn="ctr" fontAlgn="ct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1</a:t>
                      </a:r>
                      <a:endParaRPr lang="en-US" altLang="zh-CN"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rowSpan="2">
                  <a:txBody>
                    <a:bodyPr/>
                    <a:lstStyle/>
                    <a:p>
                      <a:pPr algn="ctr" fontAlgn="ct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内燃机产业高质量发展规划 </a:t>
                      </a: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2021-2035</a:t>
                      </a:r>
                      <a:endParaRPr lang="en-US" altLang="zh-CN"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rowSpan="2">
                  <a:txBody>
                    <a:bodyPr/>
                    <a:lstStyle/>
                    <a:p>
                      <a:pPr algn="ctr" fontAlgn="ct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中国内燃机工业协会</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rowSpan="2">
                  <a:txBody>
                    <a:bodyPr/>
                    <a:lstStyle/>
                    <a:p>
                      <a:pPr algn="ctr" fontAlgn="ct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2021</a:t>
                      </a: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7</a:t>
                      </a: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月</a:t>
                      </a: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9</a:t>
                      </a: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日</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marR="0" lvl="0" indent="0" algn="l" defTabSz="685800" rtl="0" eaLnBrk="1" fontAlgn="ctr" latinLnBrk="0" hangingPunct="1">
                        <a:lnSpc>
                          <a:spcPct val="100000"/>
                        </a:lnSpc>
                        <a:spcBef>
                          <a:spcPts val="0"/>
                        </a:spcBef>
                        <a:spcAft>
                          <a:spcPts val="0"/>
                        </a:spcAft>
                        <a:buClrTx/>
                        <a:buSzTx/>
                        <a:buFontTx/>
                        <a:buNone/>
                      </a:pP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2030</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关键技术和关键零部件完全实现自主可控</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，内燃机产品技术达到国际领先水平；</a:t>
                      </a: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2035</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年，自主创新颠覆性技术取得突破，创新能力和产品技术居国际引领水平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0001"/>
                  </a:ext>
                </a:extLst>
              </a:tr>
              <a:tr h="435652">
                <a:tc vMerge="1">
                  <a:txBody>
                    <a:bodyPr/>
                    <a:lstStyle/>
                    <a:p>
                      <a:pPr marL="0" marR="0" lvl="0" indent="0" algn="l" defTabSz="685800" rtl="0" eaLnBrk="1" fontAlgn="ctr" latinLnBrk="0" hangingPunct="1">
                        <a:lnSpc>
                          <a:spcPct val="100000"/>
                        </a:lnSpc>
                        <a:spcBef>
                          <a:spcPts val="0"/>
                        </a:spcBef>
                        <a:spcAft>
                          <a:spcPts val="0"/>
                        </a:spcAft>
                        <a:buClrTx/>
                        <a:buSzTx/>
                        <a:buFontTx/>
                        <a:buNone/>
                      </a:pP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2030</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关键技术和关键零部件完全实现自主可控</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，内燃机产品技术达到国际领先水平；</a:t>
                      </a: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2035</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年，自主创新颠覆性技术取得突破，创新能力和产品技术居国际引领水平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vMerge="1">
                  <a:txBody>
                    <a:bodyPr/>
                    <a:lstStyle/>
                    <a:p>
                      <a:pPr marL="0" marR="0" lvl="0" indent="0" algn="l" defTabSz="685800" rtl="0" eaLnBrk="1" fontAlgn="ctr" latinLnBrk="0" hangingPunct="1">
                        <a:lnSpc>
                          <a:spcPct val="100000"/>
                        </a:lnSpc>
                        <a:spcBef>
                          <a:spcPts val="0"/>
                        </a:spcBef>
                        <a:spcAft>
                          <a:spcPts val="0"/>
                        </a:spcAft>
                        <a:buClrTx/>
                        <a:buSzTx/>
                        <a:buFontTx/>
                        <a:buNone/>
                      </a:pP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2030</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关键技术和关键零部件完全实现自主可控</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，内燃机产品技术达到国际领先水平；</a:t>
                      </a: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2035</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年，自主创新颠覆性技术取得突破，创新能力和产品技术居国际引领水平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vMerge="1">
                  <a:txBody>
                    <a:bodyPr/>
                    <a:lstStyle/>
                    <a:p>
                      <a:pPr marL="0" marR="0" lvl="0" indent="0" algn="l" defTabSz="685800" rtl="0" eaLnBrk="1" fontAlgn="ctr" latinLnBrk="0" hangingPunct="1">
                        <a:lnSpc>
                          <a:spcPct val="100000"/>
                        </a:lnSpc>
                        <a:spcBef>
                          <a:spcPts val="0"/>
                        </a:spcBef>
                        <a:spcAft>
                          <a:spcPts val="0"/>
                        </a:spcAft>
                        <a:buClrTx/>
                        <a:buSzTx/>
                        <a:buFontTx/>
                        <a:buNone/>
                      </a:pP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2030</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关键技术和关键零部件完全实现自主可控</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，内燃机产品技术达到国际领先水平；</a:t>
                      </a: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2035</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年，自主创新颠覆性技术取得突破，创新能力和产品技术居国际引领水平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vMerge="1">
                  <a:txBody>
                    <a:bodyPr/>
                    <a:lstStyle/>
                    <a:p>
                      <a:pPr marL="0" marR="0" lvl="0" indent="0" algn="l" defTabSz="685800" rtl="0" eaLnBrk="1" fontAlgn="ctr" latinLnBrk="0" hangingPunct="1">
                        <a:lnSpc>
                          <a:spcPct val="100000"/>
                        </a:lnSpc>
                        <a:spcBef>
                          <a:spcPts val="0"/>
                        </a:spcBef>
                        <a:spcAft>
                          <a:spcPts val="0"/>
                        </a:spcAft>
                        <a:buClrTx/>
                        <a:buSzTx/>
                        <a:buFontTx/>
                        <a:buNone/>
                      </a:pP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2030</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关键技术和关键零部件完全实现自主可控</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，内燃机产品技术达到国际领先水平；</a:t>
                      </a:r>
                      <a:r>
                        <a:rPr lang="en-US" altLang="zh-CN" sz="1000" b="0" u="none" strike="noStrike" dirty="0">
                          <a:solidFill>
                            <a:srgbClr val="000000"/>
                          </a:solidFill>
                          <a:effectLst/>
                          <a:latin typeface="微软雅黑" panose="020B0503020204020204" pitchFamily="34" charset="-122"/>
                          <a:ea typeface="微软雅黑" panose="020B0503020204020204" pitchFamily="34" charset="-122"/>
                        </a:rPr>
                        <a:t>2035</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年，自主创新颠覆性技术取得突破，创新能力和产品技术居国际引领水平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l" fontAlgn="ct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突破关键核心技术。建立政、产、学、研、用创新共同体，开展以突破关键技术为目标的创新研究，突破新一代内燃机高强化、燃料与发动机协同技术、低磨擦与电气化新技术、</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高可靠性技术</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等关键核心技术。</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0002"/>
                  </a:ext>
                </a:extLst>
              </a:tr>
              <a:tr h="382996">
                <a:tc rowSpan="2">
                  <a:txBody>
                    <a:bodyPr/>
                    <a:lstStyle/>
                    <a:p>
                      <a:pPr algn="ctr" fontAlgn="ct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2</a:t>
                      </a:r>
                      <a:endParaRPr lang="en-US" altLang="zh-CN"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rowSpan="2">
                  <a:txBody>
                    <a:bodyPr/>
                    <a:lstStyle/>
                    <a:p>
                      <a:pPr algn="ctr" fontAlgn="ct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国家标准化发展纲要</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rowSpan="2">
                  <a:txBody>
                    <a:bodyPr/>
                    <a:lstStyle/>
                    <a:p>
                      <a:pPr algn="ctr" fontAlgn="ct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国务院</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rowSpan="2">
                  <a:txBody>
                    <a:bodyPr/>
                    <a:lstStyle/>
                    <a:p>
                      <a:pPr algn="ctr" fontAlgn="ct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2021</a:t>
                      </a: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10</a:t>
                      </a: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月</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l" fontAlgn="ctr"/>
                      <a:r>
                        <a:rPr lang="zh-CN" altLang="en-US" sz="1000" b="1" u="none" strike="noStrike" dirty="0">
                          <a:solidFill>
                            <a:srgbClr val="000000"/>
                          </a:solidFill>
                          <a:effectLst/>
                          <a:latin typeface="微软雅黑" panose="020B0503020204020204" pitchFamily="34" charset="-122"/>
                          <a:ea typeface="微软雅黑" panose="020B0503020204020204" pitchFamily="34" charset="-122"/>
                        </a:rPr>
                        <a:t>实施高端装备制造标准化强基工程</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，健全智能制造、绿色制造、服务型制造标准，形成产业优化升级的标准群，部分领域关键标准适度领先于产业发展平均水平。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0003"/>
                  </a:ext>
                </a:extLst>
              </a:tr>
              <a:tr h="435652">
                <a:tc vMerge="1">
                  <a:txBody>
                    <a:bodyPr/>
                    <a:lstStyle/>
                    <a:p>
                      <a:pPr algn="l" fontAlgn="ctr"/>
                      <a:r>
                        <a:rPr lang="zh-CN" altLang="en-US" sz="1000" b="1" u="none" strike="noStrike" dirty="0">
                          <a:solidFill>
                            <a:srgbClr val="000000"/>
                          </a:solidFill>
                          <a:effectLst/>
                          <a:latin typeface="微软雅黑" panose="020B0503020204020204" pitchFamily="34" charset="-122"/>
                          <a:ea typeface="微软雅黑" panose="020B0503020204020204" pitchFamily="34" charset="-122"/>
                        </a:rPr>
                        <a:t>实施高端装备制造标准化强基工程</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，健全智能制造、绿色制造、服务型制造标准，形成产业优化升级的标准群，部分领域关键标准适度领先于产业发展平均水平。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vMerge="1">
                  <a:txBody>
                    <a:bodyPr/>
                    <a:lstStyle/>
                    <a:p>
                      <a:pPr algn="l" fontAlgn="ctr"/>
                      <a:r>
                        <a:rPr lang="zh-CN" altLang="en-US" sz="1000" b="1" u="none" strike="noStrike" dirty="0">
                          <a:solidFill>
                            <a:srgbClr val="000000"/>
                          </a:solidFill>
                          <a:effectLst/>
                          <a:latin typeface="微软雅黑" panose="020B0503020204020204" pitchFamily="34" charset="-122"/>
                          <a:ea typeface="微软雅黑" panose="020B0503020204020204" pitchFamily="34" charset="-122"/>
                        </a:rPr>
                        <a:t>实施高端装备制造标准化强基工程</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，健全智能制造、绿色制造、服务型制造标准，形成产业优化升级的标准群，部分领域关键标准适度领先于产业发展平均水平。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vMerge="1">
                  <a:txBody>
                    <a:bodyPr/>
                    <a:lstStyle/>
                    <a:p>
                      <a:pPr algn="l" fontAlgn="ctr"/>
                      <a:r>
                        <a:rPr lang="zh-CN" altLang="en-US" sz="1000" b="1" u="none" strike="noStrike" dirty="0">
                          <a:solidFill>
                            <a:srgbClr val="000000"/>
                          </a:solidFill>
                          <a:effectLst/>
                          <a:latin typeface="微软雅黑" panose="020B0503020204020204" pitchFamily="34" charset="-122"/>
                          <a:ea typeface="微软雅黑" panose="020B0503020204020204" pitchFamily="34" charset="-122"/>
                        </a:rPr>
                        <a:t>实施高端装备制造标准化强基工程</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，健全智能制造、绿色制造、服务型制造标准，形成产业优化升级的标准群，部分领域关键标准适度领先于产业发展平均水平。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vMerge="1">
                  <a:txBody>
                    <a:bodyPr/>
                    <a:lstStyle/>
                    <a:p>
                      <a:pPr algn="l" fontAlgn="ctr"/>
                      <a:r>
                        <a:rPr lang="zh-CN" altLang="en-US" sz="1000" b="1" u="none" strike="noStrike" dirty="0">
                          <a:solidFill>
                            <a:srgbClr val="000000"/>
                          </a:solidFill>
                          <a:effectLst/>
                          <a:latin typeface="微软雅黑" panose="020B0503020204020204" pitchFamily="34" charset="-122"/>
                          <a:ea typeface="微软雅黑" panose="020B0503020204020204" pitchFamily="34" charset="-122"/>
                        </a:rPr>
                        <a:t>实施高端装备制造标准化强基工程</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，健全智能制造、绿色制造、服务型制造标准，形成产业优化升级的标准群，部分领域关键标准适度领先于产业发展平均水平。</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a:tc>
                <a:tc>
                  <a:txBody>
                    <a:bodyPr/>
                    <a:lstStyle/>
                    <a:p>
                      <a:pPr algn="l" fontAlgn="ct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加强核心基础零部件（元器件）、先进基础工艺、关键基础材料与产业技术基础标准建设，加大基础通用标准研制应用力度。开展数据库等方面标准攻关，提升标准设计水平，</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制定安全可靠、国际先进的通用技术标准</a:t>
                      </a:r>
                      <a:r>
                        <a:rPr lang="zh-CN" altLang="en-US" sz="1000" b="0" u="none" strike="noStrike" dirty="0">
                          <a:solidFill>
                            <a:srgbClr val="FF0000"/>
                          </a:solidFill>
                          <a:effectLst/>
                          <a:latin typeface="微软雅黑" panose="020B0503020204020204" pitchFamily="34" charset="-122"/>
                          <a:ea typeface="微软雅黑" panose="020B0503020204020204" pitchFamily="34" charset="-122"/>
                        </a:rPr>
                        <a:t>。</a:t>
                      </a:r>
                      <a:endParaRPr lang="zh-CN" altLang="en-US" sz="1000" b="0" i="0" u="none" strike="noStrike" dirty="0">
                        <a:solidFill>
                          <a:srgbClr val="FF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0004"/>
                  </a:ext>
                </a:extLst>
              </a:tr>
              <a:tr h="293398">
                <a:tc rowSpan="2">
                  <a:txBody>
                    <a:bodyPr/>
                    <a:lstStyle/>
                    <a:p>
                      <a:pPr algn="ctr" fontAlgn="ct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3</a:t>
                      </a:r>
                      <a:endParaRPr lang="en-US" altLang="zh-CN"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rowSpan="2">
                  <a:txBody>
                    <a:bodyPr/>
                    <a:lstStyle/>
                    <a:p>
                      <a:pPr algn="ctr" fontAlgn="ct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质量强国建设纲要</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rowSpan="2">
                  <a:txBody>
                    <a:bodyPr/>
                    <a:lstStyle/>
                    <a:p>
                      <a:pPr algn="ctr" fontAlgn="ct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中共中央、国务院</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rowSpan="2">
                  <a:txBody>
                    <a:bodyPr/>
                    <a:lstStyle/>
                    <a:p>
                      <a:pPr algn="ctr" fontAlgn="ct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2023</a:t>
                      </a: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2</a:t>
                      </a: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月</a:t>
                      </a:r>
                      <a:r>
                        <a:rPr lang="en-US" altLang="zh-CN" sz="1100" b="0" u="none" strike="noStrike" dirty="0">
                          <a:solidFill>
                            <a:srgbClr val="000000"/>
                          </a:solidFill>
                          <a:effectLst/>
                          <a:latin typeface="微软雅黑" panose="020B0503020204020204" pitchFamily="34" charset="-122"/>
                          <a:ea typeface="微软雅黑" panose="020B0503020204020204" pitchFamily="34" charset="-122"/>
                        </a:rPr>
                        <a:t>6</a:t>
                      </a:r>
                      <a:r>
                        <a:rPr lang="zh-CN" altLang="en-US" sz="1100" b="0" u="none" strike="noStrike" dirty="0">
                          <a:solidFill>
                            <a:srgbClr val="000000"/>
                          </a:solidFill>
                          <a:effectLst/>
                          <a:latin typeface="微软雅黑" panose="020B0503020204020204" pitchFamily="34" charset="-122"/>
                          <a:ea typeface="微软雅黑" panose="020B0503020204020204" pitchFamily="34" charset="-122"/>
                        </a:rPr>
                        <a:t>日</a:t>
                      </a:r>
                      <a:endParaRPr lang="en-US" altLang="zh-CN"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l" fontAlgn="ct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（六）强化产业基础质量支撑。改进基础零部件与元器件性能指标，</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提升可靠性、耐久性、先进性</a:t>
                      </a:r>
                      <a:r>
                        <a:rPr lang="zh-CN" altLang="en-US" sz="1000" b="0" u="none" strike="noStrike" dirty="0">
                          <a:solidFill>
                            <a:srgbClr val="FF0000"/>
                          </a:solidFill>
                          <a:effectLst/>
                          <a:latin typeface="微软雅黑" panose="020B0503020204020204" pitchFamily="34" charset="-122"/>
                          <a:ea typeface="微软雅黑" panose="020B0503020204020204" pitchFamily="34" charset="-122"/>
                        </a:rPr>
                        <a:t>。</a:t>
                      </a:r>
                      <a:endParaRPr lang="zh-CN" altLang="en-US" sz="1000" b="0" i="0" u="none" strike="noStrike" dirty="0">
                        <a:solidFill>
                          <a:srgbClr val="FF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0005"/>
                  </a:ext>
                </a:extLst>
              </a:tr>
              <a:tr h="508159">
                <a:tc vMerge="1">
                  <a:txBody>
                    <a:bodyPr/>
                    <a:lstStyle/>
                    <a:p>
                      <a:pPr algn="l" fontAlgn="ct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（六）强化产业基础质量支撑。改进基础零部件与元器件性能指标，</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提升可靠性、耐久性、先进性</a:t>
                      </a:r>
                      <a:r>
                        <a:rPr lang="zh-CN" altLang="en-US" sz="1000" b="0" u="none" strike="noStrike" dirty="0">
                          <a:solidFill>
                            <a:srgbClr val="FF0000"/>
                          </a:solidFill>
                          <a:effectLst/>
                          <a:latin typeface="微软雅黑" panose="020B0503020204020204" pitchFamily="34" charset="-122"/>
                          <a:ea typeface="微软雅黑" panose="020B0503020204020204" pitchFamily="34" charset="-122"/>
                        </a:rPr>
                        <a:t>。</a:t>
                      </a:r>
                      <a:endParaRPr lang="zh-CN" altLang="en-US" sz="1000" b="0" i="0" u="none" strike="noStrike" dirty="0">
                        <a:solidFill>
                          <a:srgbClr val="FF0000"/>
                        </a:solidFill>
                        <a:effectLst/>
                        <a:latin typeface="微软雅黑" panose="020B0503020204020204" pitchFamily="34" charset="-122"/>
                        <a:ea typeface="微软雅黑" panose="020B0503020204020204" pitchFamily="34" charset="-122"/>
                      </a:endParaRPr>
                    </a:p>
                  </a:txBody>
                  <a:tcPr marL="9525" marR="9525" marT="9525" marB="0" anchor="ctr"/>
                </a:tc>
                <a:tc vMerge="1">
                  <a:txBody>
                    <a:bodyPr/>
                    <a:lstStyle/>
                    <a:p>
                      <a:pPr algn="l" fontAlgn="ct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（六）强化产业基础质量支撑。改进基础零部件与元器件性能指标，</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提升可靠性、耐久性、先进性</a:t>
                      </a:r>
                      <a:r>
                        <a:rPr lang="zh-CN" altLang="en-US" sz="1000" b="0" u="none" strike="noStrike" dirty="0">
                          <a:solidFill>
                            <a:srgbClr val="FF0000"/>
                          </a:solidFill>
                          <a:effectLst/>
                          <a:latin typeface="微软雅黑" panose="020B0503020204020204" pitchFamily="34" charset="-122"/>
                          <a:ea typeface="微软雅黑" panose="020B0503020204020204" pitchFamily="34" charset="-122"/>
                        </a:rPr>
                        <a:t>。</a:t>
                      </a:r>
                      <a:endParaRPr lang="zh-CN" altLang="en-US" sz="1000" b="0" i="0" u="none" strike="noStrike" dirty="0">
                        <a:solidFill>
                          <a:srgbClr val="FF0000"/>
                        </a:solidFill>
                        <a:effectLst/>
                        <a:latin typeface="微软雅黑" panose="020B0503020204020204" pitchFamily="34" charset="-122"/>
                        <a:ea typeface="微软雅黑" panose="020B0503020204020204" pitchFamily="34" charset="-122"/>
                      </a:endParaRPr>
                    </a:p>
                  </a:txBody>
                  <a:tcPr marL="9525" marR="9525" marT="9525" marB="0" anchor="ctr"/>
                </a:tc>
                <a:tc vMerge="1">
                  <a:txBody>
                    <a:bodyPr/>
                    <a:lstStyle/>
                    <a:p>
                      <a:pPr algn="l" fontAlgn="ct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（六）强化产业基础质量支撑。改进基础零部件与元器件性能指标，</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提升可靠性、耐久性、先进性</a:t>
                      </a:r>
                      <a:r>
                        <a:rPr lang="zh-CN" altLang="en-US" sz="1000" b="0" u="none" strike="noStrike" dirty="0">
                          <a:solidFill>
                            <a:srgbClr val="FF0000"/>
                          </a:solidFill>
                          <a:effectLst/>
                          <a:latin typeface="微软雅黑" panose="020B0503020204020204" pitchFamily="34" charset="-122"/>
                          <a:ea typeface="微软雅黑" panose="020B0503020204020204" pitchFamily="34" charset="-122"/>
                        </a:rPr>
                        <a:t>。</a:t>
                      </a:r>
                      <a:endParaRPr lang="zh-CN" altLang="en-US" sz="1000" b="0" i="0" u="none" strike="noStrike" dirty="0">
                        <a:solidFill>
                          <a:srgbClr val="FF0000"/>
                        </a:solidFill>
                        <a:effectLst/>
                        <a:latin typeface="微软雅黑" panose="020B0503020204020204" pitchFamily="34" charset="-122"/>
                        <a:ea typeface="微软雅黑" panose="020B0503020204020204" pitchFamily="34" charset="-122"/>
                      </a:endParaRPr>
                    </a:p>
                  </a:txBody>
                  <a:tcPr marL="9525" marR="9525" marT="9525" marB="0" anchor="ctr"/>
                </a:tc>
                <a:tc vMerge="1">
                  <a:txBody>
                    <a:bodyPr/>
                    <a:lstStyle/>
                    <a:p>
                      <a:pPr algn="l" fontAlgn="ct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（六）强化产业基础质量支撑。改进基础零部件与元器件性能指标，</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提升可靠性、耐久性、先进性</a:t>
                      </a:r>
                      <a:r>
                        <a:rPr lang="zh-CN" altLang="en-US" sz="1000" b="0" u="none" strike="noStrike" dirty="0">
                          <a:solidFill>
                            <a:srgbClr val="FF0000"/>
                          </a:solidFill>
                          <a:effectLst/>
                          <a:latin typeface="微软雅黑" panose="020B0503020204020204" pitchFamily="34" charset="-122"/>
                          <a:ea typeface="微软雅黑" panose="020B0503020204020204" pitchFamily="34" charset="-122"/>
                        </a:rPr>
                        <a:t>。</a:t>
                      </a:r>
                      <a:endParaRPr lang="zh-CN" altLang="en-US" sz="1000" b="0" i="0" u="none" strike="noStrike" dirty="0">
                        <a:solidFill>
                          <a:srgbClr val="FF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l" fontAlgn="ct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（十二）推动工业品质量迈向中高端。强化复杂系统的功能、性能及可靠性一体化设计，</a:t>
                      </a:r>
                      <a:r>
                        <a:rPr lang="zh-CN" altLang="en-US" sz="1000" b="1" u="none" strike="noStrike" dirty="0">
                          <a:solidFill>
                            <a:srgbClr val="000000"/>
                          </a:solidFill>
                          <a:effectLst/>
                          <a:latin typeface="微软雅黑" panose="020B0503020204020204" pitchFamily="34" charset="-122"/>
                          <a:ea typeface="微软雅黑" panose="020B0503020204020204" pitchFamily="34" charset="-122"/>
                        </a:rPr>
                        <a:t>提升重大技术装备制造能力和质量水平</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。实施质量可靠性提升计划，提高机械、电子、汽车等产品及其基础零部件、元器件</a:t>
                      </a:r>
                      <a:r>
                        <a:rPr lang="zh-CN" altLang="en-US" sz="1000" b="1" u="none" strike="noStrike" dirty="0">
                          <a:solidFill>
                            <a:srgbClr val="FF0000"/>
                          </a:solidFill>
                          <a:effectLst/>
                          <a:latin typeface="微软雅黑" panose="020B0503020204020204" pitchFamily="34" charset="-122"/>
                          <a:ea typeface="微软雅黑" panose="020B0503020204020204" pitchFamily="34" charset="-122"/>
                        </a:rPr>
                        <a:t>可靠性水平</a:t>
                      </a:r>
                      <a:r>
                        <a:rPr lang="zh-CN" altLang="en-US" sz="1000" b="0" u="none" strike="noStrike" dirty="0">
                          <a:solidFill>
                            <a:srgbClr val="000000"/>
                          </a:solidFill>
                          <a:effectLst/>
                          <a:latin typeface="微软雅黑" panose="020B0503020204020204" pitchFamily="34" charset="-122"/>
                          <a:ea typeface="微软雅黑" panose="020B0503020204020204" pitchFamily="34" charset="-122"/>
                        </a:rPr>
                        <a:t>，促进品质升级。</a:t>
                      </a:r>
                      <a:endParaRPr lang="zh-CN" altLang="en-US" sz="10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0006"/>
                  </a:ext>
                </a:extLst>
              </a:tr>
              <a:tr h="634808">
                <a:tc>
                  <a:txBody>
                    <a:bodyPr/>
                    <a:lstStyle/>
                    <a:p>
                      <a:pPr algn="ctr" fontAlgn="ct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4</a:t>
                      </a:r>
                      <a:endParaRPr lang="zh-CN" altLang="en-US" sz="11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工业和信息化部等三部门关于印发</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制造业卓越质量工程实施意见</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的通知</a:t>
                      </a:r>
                    </a:p>
                  </a:txBody>
                  <a:tcPr marL="9525" marR="9525" marT="9525" marB="0" anchor="ctr"/>
                </a:tc>
                <a:tc>
                  <a:txBody>
                    <a:bodyPr/>
                    <a:lstStyle/>
                    <a:p>
                      <a:pPr algn="ctr" fontAlgn="ct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工业和信息化部</a:t>
                      </a:r>
                      <a:b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b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国家发展改革委</a:t>
                      </a:r>
                      <a:b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b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金融监管总局</a:t>
                      </a:r>
                    </a:p>
                  </a:txBody>
                  <a:tcPr marL="9525" marR="9525" marT="9525" marB="0" anchor="ctr"/>
                </a:tc>
                <a:tc>
                  <a:txBody>
                    <a:bodyPr/>
                    <a:lstStyle/>
                    <a:p>
                      <a:pPr algn="ctr" fontAlgn="ct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2023</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12</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月</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12</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日</a:t>
                      </a:r>
                    </a:p>
                  </a:txBody>
                  <a:tcPr marL="9525" marR="9525" marT="9525" marB="0" anchor="ctr"/>
                </a:tc>
                <a:tc>
                  <a:txBody>
                    <a:bodyPr/>
                    <a:lstStyle/>
                    <a:p>
                      <a:pPr marL="0" marR="0" lvl="0" indent="0" algn="l" defTabSz="685800" rtl="0" eaLnBrk="1" fontAlgn="ctr" latinLnBrk="0" hangingPunct="1">
                        <a:lnSpc>
                          <a:spcPct val="100000"/>
                        </a:lnSpc>
                        <a:spcBef>
                          <a:spcPts val="0"/>
                        </a:spcBef>
                        <a:spcAft>
                          <a:spcPts val="0"/>
                        </a:spcAft>
                        <a:buClrTx/>
                        <a:buSzTx/>
                        <a:buFontTx/>
                        <a:buNone/>
                      </a:pP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推动研发设计数字化。加强数字化设计工具应用，鼓励运用数字孪生、</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可靠性设计与仿真等技术开展新产品质量分析</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，实现关键质量指标的设计优化。</a:t>
                      </a:r>
                    </a:p>
                  </a:txBody>
                  <a:tcPr marL="9525" marR="9525" marT="9525" marB="0" anchor="ctr"/>
                </a:tc>
                <a:extLst>
                  <a:ext uri="{0D108BD9-81ED-4DB2-BD59-A6C34878D82A}">
                    <a16:rowId xmlns:a16="http://schemas.microsoft.com/office/drawing/2014/main" val="10007"/>
                  </a:ext>
                </a:extLst>
              </a:tr>
            </a:tbl>
          </a:graphicData>
        </a:graphic>
      </p:graphicFrame>
      <p:sp>
        <p:nvSpPr>
          <p:cNvPr id="1048755" name="圆角矩形 2"/>
          <p:cNvSpPr/>
          <p:nvPr/>
        </p:nvSpPr>
        <p:spPr>
          <a:xfrm>
            <a:off x="186055" y="60769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4</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信息平台建设</a:t>
            </a:r>
          </a:p>
        </p:txBody>
      </p:sp>
      <p:sp>
        <p:nvSpPr>
          <p:cNvPr id="1048756" name="文本框 1"/>
          <p:cNvSpPr txBox="1"/>
          <p:nvPr/>
        </p:nvSpPr>
        <p:spPr>
          <a:xfrm>
            <a:off x="332137" y="1035384"/>
            <a:ext cx="8625808" cy="377411"/>
          </a:xfrm>
          <a:prstGeom prst="rect">
            <a:avLst/>
          </a:prstGeom>
          <a:noFill/>
        </p:spPr>
        <p:txBody>
          <a:bodyPr wrap="square">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rPr>
              <a:t>可靠性相关政策识别</a:t>
            </a:r>
            <a:endParaRPr lang="en-US" altLang="zh-CN"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14" name="表格 3"/>
          <p:cNvGraphicFramePr>
            <a:graphicFrameLocks noGrp="1"/>
          </p:cNvGraphicFramePr>
          <p:nvPr>
            <p:custDataLst>
              <p:tags r:id="rId1"/>
            </p:custDataLst>
          </p:nvPr>
        </p:nvGraphicFramePr>
        <p:xfrm>
          <a:off x="331470" y="1473958"/>
          <a:ext cx="8541385" cy="3317123"/>
        </p:xfrm>
        <a:graphic>
          <a:graphicData uri="http://schemas.openxmlformats.org/drawingml/2006/table">
            <a:tbl>
              <a:tblPr firstRow="1" bandRow="1">
                <a:tableStyleId>{67951CA3-7D62-4D2E-8F8F-D707DCDFAF46}</a:tableStyleId>
              </a:tblPr>
              <a:tblGrid>
                <a:gridCol w="406400">
                  <a:extLst>
                    <a:ext uri="{9D8B030D-6E8A-4147-A177-3AD203B41FA5}">
                      <a16:colId xmlns:a16="http://schemas.microsoft.com/office/drawing/2014/main" val="20000"/>
                    </a:ext>
                  </a:extLst>
                </a:gridCol>
                <a:gridCol w="1309370">
                  <a:extLst>
                    <a:ext uri="{9D8B030D-6E8A-4147-A177-3AD203B41FA5}">
                      <a16:colId xmlns:a16="http://schemas.microsoft.com/office/drawing/2014/main" val="20001"/>
                    </a:ext>
                  </a:extLst>
                </a:gridCol>
                <a:gridCol w="986790">
                  <a:extLst>
                    <a:ext uri="{9D8B030D-6E8A-4147-A177-3AD203B41FA5}">
                      <a16:colId xmlns:a16="http://schemas.microsoft.com/office/drawing/2014/main" val="20002"/>
                    </a:ext>
                  </a:extLst>
                </a:gridCol>
                <a:gridCol w="1073150">
                  <a:extLst>
                    <a:ext uri="{9D8B030D-6E8A-4147-A177-3AD203B41FA5}">
                      <a16:colId xmlns:a16="http://schemas.microsoft.com/office/drawing/2014/main" val="20003"/>
                    </a:ext>
                  </a:extLst>
                </a:gridCol>
                <a:gridCol w="4765675">
                  <a:extLst>
                    <a:ext uri="{9D8B030D-6E8A-4147-A177-3AD203B41FA5}">
                      <a16:colId xmlns:a16="http://schemas.microsoft.com/office/drawing/2014/main" val="20004"/>
                    </a:ext>
                  </a:extLst>
                </a:gridCol>
              </a:tblGrid>
              <a:tr h="244775">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序号</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政策文件名称</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发布单位</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发布时间</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关键内容</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0000"/>
                  </a:ext>
                </a:extLst>
              </a:tr>
              <a:tr h="1432774">
                <a:tc rowSpan="2">
                  <a:txBody>
                    <a:bodyPr/>
                    <a:lstStyle/>
                    <a:p>
                      <a:pPr marL="0" marR="0" indent="0" algn="ctr" defTabSz="685800" rtl="0" eaLnBrk="1" fontAlgn="ctr" latinLnBrk="0" hangingPunct="1">
                        <a:lnSpc>
                          <a:spcPct val="100000"/>
                        </a:lnSpc>
                        <a:spcBef>
                          <a:spcPts val="0"/>
                        </a:spcBef>
                        <a:spcAft>
                          <a:spcPts val="0"/>
                        </a:spcAft>
                        <a:buClrTx/>
                        <a:buSzTx/>
                        <a:buFontTx/>
                        <a:buNone/>
                      </a:pP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5</a:t>
                      </a:r>
                    </a:p>
                  </a:txBody>
                  <a:tcPr marL="9525" marR="9525" marT="9525" marB="0" anchor="ctr"/>
                </a:tc>
                <a:tc rowSpan="2">
                  <a:txBody>
                    <a:bodyPr/>
                    <a:lstStyle/>
                    <a:p>
                      <a:pPr algn="ctr" fontAlgn="ct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工业和信息化部等五部门关于印发</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制造业可靠性提升实施意见</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的通知</a:t>
                      </a:r>
                    </a:p>
                  </a:txBody>
                  <a:tcPr marL="9525" marR="9525" marT="9525" marB="0" anchor="ctr"/>
                </a:tc>
                <a:tc rowSpan="2">
                  <a:txBody>
                    <a:bodyPr/>
                    <a:lstStyle/>
                    <a:p>
                      <a:pPr algn="ctr" fontAlgn="ct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工业和信息化部</a:t>
                      </a:r>
                      <a:b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b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教育部</a:t>
                      </a:r>
                      <a:b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b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科学技术部</a:t>
                      </a:r>
                      <a:b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b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财政部</a:t>
                      </a:r>
                      <a:b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b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国家市场监督管理总局</a:t>
                      </a:r>
                    </a:p>
                  </a:txBody>
                  <a:tcPr marL="9525" marR="9525" marT="9525" marB="0" anchor="ctr"/>
                </a:tc>
                <a:tc rowSpan="2">
                  <a:txBody>
                    <a:bodyPr/>
                    <a:lstStyle/>
                    <a:p>
                      <a:pPr algn="ctr" fontAlgn="ct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2023</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6</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月</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2</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日</a:t>
                      </a:r>
                    </a:p>
                  </a:txBody>
                  <a:tcPr marL="9525" marR="9525" marT="9525" marB="0" anchor="ctr"/>
                </a:tc>
                <a:tc>
                  <a:txBody>
                    <a:bodyPr/>
                    <a:lstStyle/>
                    <a:p>
                      <a:pPr marL="0" marR="0" lvl="0" indent="0" algn="l" defTabSz="685800" rtl="0" eaLnBrk="1" fontAlgn="ctr" latinLnBrk="0" hangingPunct="1">
                        <a:lnSpc>
                          <a:spcPct val="100000"/>
                        </a:lnSpc>
                        <a:spcBef>
                          <a:spcPts val="0"/>
                        </a:spcBef>
                        <a:spcAft>
                          <a:spcPts val="0"/>
                        </a:spcAft>
                        <a:buClrTx/>
                        <a:buSzTx/>
                        <a:buFontTx/>
                        <a:buNone/>
                      </a:pP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（二）</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加快可靠性工程技术研发与应用推广</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。围绕可靠性工程管理、设计、制造、分析评价、试验验证等环节，依托国家重点研发计划等科技重大项目，开展失效物理、加速试验等可靠性前沿基础理论研究，加强</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可靠性仿真、故障诊断</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与智能运维等应用技术研究，</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突破可靠性正向设计关键技术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，开发可靠性工程新方法和新工具。推广运用先进</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可靠性管理工具</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，提高产品全生命周期可靠性管理能力。构建可靠性设计技术体系，推广</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可靠性建模、分配、预计</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等普适性可靠性设计技术。</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强化可靠性分析与评价技术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应用，支持第三方机构开展产品可靠性认证及质量分级行动，构建产品全生命周期可靠性综合分析与评价技术体系。推广多应力综合</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可靠性试验、可靠性加速试验等试验验证技术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，应用试验、分析、改进等闭环措施，促进产品可靠性持续提升。</a:t>
                      </a:r>
                    </a:p>
                  </a:txBody>
                  <a:tcPr marL="9525" marR="9525" marT="9525" marB="0" anchor="ctr"/>
                </a:tc>
                <a:extLst>
                  <a:ext uri="{0D108BD9-81ED-4DB2-BD59-A6C34878D82A}">
                    <a16:rowId xmlns:a16="http://schemas.microsoft.com/office/drawing/2014/main" val="10001"/>
                  </a:ext>
                </a:extLst>
              </a:tr>
              <a:tr h="789773">
                <a:tc vMerge="1">
                  <a:txBody>
                    <a:bodyPr/>
                    <a:lstStyle/>
                    <a:p>
                      <a:pPr marL="0" marR="0" lvl="0" indent="0" algn="l" defTabSz="685800" rtl="0" eaLnBrk="1" fontAlgn="ctr" latinLnBrk="0" hangingPunct="1">
                        <a:lnSpc>
                          <a:spcPct val="100000"/>
                        </a:lnSpc>
                        <a:spcBef>
                          <a:spcPts val="0"/>
                        </a:spcBef>
                        <a:spcAft>
                          <a:spcPts val="0"/>
                        </a:spcAft>
                        <a:buClrTx/>
                        <a:buSzTx/>
                        <a:buFontTx/>
                        <a:buNone/>
                      </a:pP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（二）</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加快可靠性工程技术研发与应用推广</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。围绕可靠性工程管理、设计、制造、分析评价、试验验证等环节，依托国家重点研发计划等科技重大项目，开展失效物理、加速试验等可靠性前沿基础理论研究，加强</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可靠性仿真、故障诊断</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与智能运维等应用技术研究，</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突破可靠性正向设计关键技术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，开发可靠性工程新方法和新工具。推广运用先进</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可靠性管理工具</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，提高产品全生命周期可靠性管理能力。构建可靠性设计技术体系，推广</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可靠性建模、分配、预计</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等普适性可靠性设计技术。</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强化可靠性分析与评价技术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应用，支持第三方机构开展产品可靠性认证及质量分级行动，构建产品全生命周期可靠性综合分析与评价技术体系。推广多应力综合</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可靠性试验、可靠性加速试验等试验验证技术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，应用试验、分析、改进等闭环措施，促进产品可靠性持续提升。</a:t>
                      </a:r>
                    </a:p>
                  </a:txBody>
                  <a:tcPr marL="9525" marR="9525" marT="9525" marB="0" anchor="ctr"/>
                </a:tc>
                <a:tc vMerge="1">
                  <a:txBody>
                    <a:bodyPr/>
                    <a:lstStyle/>
                    <a:p>
                      <a:pPr marL="0" marR="0" lvl="0" indent="0" algn="l" defTabSz="685800" rtl="0" eaLnBrk="1" fontAlgn="ctr" latinLnBrk="0" hangingPunct="1">
                        <a:lnSpc>
                          <a:spcPct val="100000"/>
                        </a:lnSpc>
                        <a:spcBef>
                          <a:spcPts val="0"/>
                        </a:spcBef>
                        <a:spcAft>
                          <a:spcPts val="0"/>
                        </a:spcAft>
                        <a:buClrTx/>
                        <a:buSzTx/>
                        <a:buFontTx/>
                        <a:buNone/>
                      </a:pP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（二）</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加快可靠性工程技术研发与应用推广</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。围绕可靠性工程管理、设计、制造、分析评价、试验验证等环节，依托国家重点研发计划等科技重大项目，开展失效物理、加速试验等可靠性前沿基础理论研究，加强</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可靠性仿真、故障诊断</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与智能运维等应用技术研究，</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突破可靠性正向设计关键技术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，开发可靠性工程新方法和新工具。推广运用先进</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可靠性管理工具</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，提高产品全生命周期可靠性管理能力。构建可靠性设计技术体系，推广</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可靠性建模、分配、预计</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等普适性可靠性设计技术。</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强化可靠性分析与评价技术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应用，支持第三方机构开展产品可靠性认证及质量分级行动，构建产品全生命周期可靠性综合分析与评价技术体系。推广多应力综合</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可靠性试验、可靠性加速试验等试验验证技术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，应用试验、分析、改进等闭环措施，促进产品可靠性持续提升。</a:t>
                      </a:r>
                    </a:p>
                  </a:txBody>
                  <a:tcPr/>
                </a:tc>
                <a:tc vMerge="1">
                  <a:txBody>
                    <a:bodyPr/>
                    <a:lstStyle/>
                    <a:p>
                      <a:pPr marL="0" marR="0" lvl="0" indent="0" algn="l" defTabSz="685800" rtl="0" eaLnBrk="1" fontAlgn="ctr" latinLnBrk="0" hangingPunct="1">
                        <a:lnSpc>
                          <a:spcPct val="100000"/>
                        </a:lnSpc>
                        <a:spcBef>
                          <a:spcPts val="0"/>
                        </a:spcBef>
                        <a:spcAft>
                          <a:spcPts val="0"/>
                        </a:spcAft>
                        <a:buClrTx/>
                        <a:buSzTx/>
                        <a:buFontTx/>
                        <a:buNone/>
                      </a:pP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（二）</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加快可靠性工程技术研发与应用推广</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。围绕可靠性工程管理、设计、制造、分析评价、试验验证等环节，依托国家重点研发计划等科技重大项目，开展失效物理、加速试验等可靠性前沿基础理论研究，加强</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可靠性仿真、故障诊断</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与智能运维等应用技术研究，</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突破可靠性正向设计关键技术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，开发可靠性工程新方法和新工具。推广运用先进</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可靠性管理工具</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，提高产品全生命周期可靠性管理能力。构建可靠性设计技术体系，推广</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可靠性建模、分配、预计</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等普适性可靠性设计技术。</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强化可靠性分析与评价技术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应用，支持第三方机构开展产品可靠性认证及质量分级行动，构建产品全生命周期可靠性综合分析与评价技术体系。推广多应力综合</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可靠性试验、可靠性加速试验等试验验证技术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，应用试验、分析、改进等闭环措施，促进产品可靠性持续提升。</a:t>
                      </a:r>
                    </a:p>
                  </a:txBody>
                  <a:tcPr/>
                </a:tc>
                <a:tc vMerge="1">
                  <a:txBody>
                    <a:bodyPr/>
                    <a:lstStyle/>
                    <a:p>
                      <a:pPr marL="0" marR="0" lvl="0" indent="0" algn="l" defTabSz="685800" rtl="0" eaLnBrk="1" fontAlgn="ctr" latinLnBrk="0" hangingPunct="1">
                        <a:lnSpc>
                          <a:spcPct val="100000"/>
                        </a:lnSpc>
                        <a:spcBef>
                          <a:spcPts val="0"/>
                        </a:spcBef>
                        <a:spcAft>
                          <a:spcPts val="0"/>
                        </a:spcAft>
                        <a:buClrTx/>
                        <a:buSzTx/>
                        <a:buFontTx/>
                        <a:buNone/>
                      </a:pP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（二）</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加快可靠性工程技术研发与应用推广</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。围绕可靠性工程管理、设计、制造、分析评价、试验验证等环节，依托国家重点研发计划等科技重大项目，开展失效物理、加速试验等可靠性前沿基础理论研究，加强</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可靠性仿真、故障诊断</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与智能运维等应用技术研究，</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突破可靠性正向设计关键技术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，开发可靠性工程新方法和新工具。推广运用先进</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可靠性管理工具</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，提高产品全生命周期可靠性管理能力。构建可靠性设计技术体系，推广</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可靠性建模、分配、预计</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等普适性可靠性设计技术。</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强化可靠性分析与评价技术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应用，支持第三方机构开展产品可靠性认证及质量分级行动，构建产品全生命周期可靠性综合分析与评价技术体系。推广多应力综合</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可靠性试验、可靠性加速试验等试验验证技术</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，应用试验、分析、改进等闭环措施，促进产品可靠性持续提升。</a:t>
                      </a:r>
                    </a:p>
                  </a:txBody>
                  <a:tcPr/>
                </a:tc>
                <a:tc>
                  <a:txBody>
                    <a:bodyPr/>
                    <a:lstStyle/>
                    <a:p>
                      <a:pPr marL="0" marR="0" lvl="0" indent="0" algn="l" defTabSz="685800" rtl="0" eaLnBrk="1" fontAlgn="ctr" latinLnBrk="0" hangingPunct="1">
                        <a:lnSpc>
                          <a:spcPct val="100000"/>
                        </a:lnSpc>
                        <a:spcBef>
                          <a:spcPts val="0"/>
                        </a:spcBef>
                        <a:spcAft>
                          <a:spcPts val="0"/>
                        </a:spcAft>
                        <a:buClrTx/>
                        <a:buSzTx/>
                        <a:buFontTx/>
                        <a:buNone/>
                      </a:pP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（三）实施基础产品可靠性“筑基”和整机装备与系统可靠性“倍增”工程。聚焦机械、电子、汽车等行业，实施基础产品可靠性“筑基” 工程，筑牢核心基础</a:t>
                      </a:r>
                      <a:r>
                        <a:rPr lang="zh-CN" altLang="en-US" sz="1000" b="1" i="0" u="none" strike="noStrike" dirty="0">
                          <a:solidFill>
                            <a:srgbClr val="000000"/>
                          </a:solidFill>
                          <a:effectLst/>
                          <a:latin typeface="微软雅黑" panose="020B0503020204020204" pitchFamily="34" charset="-122"/>
                          <a:ea typeface="微软雅黑" panose="020B0503020204020204" pitchFamily="34" charset="-122"/>
                        </a:rPr>
                        <a:t>零部件</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、核心基础</a:t>
                      </a:r>
                      <a:r>
                        <a:rPr lang="zh-CN" altLang="en-US" sz="1000" b="1" i="0" u="none" strike="noStrike" dirty="0">
                          <a:solidFill>
                            <a:srgbClr val="000000"/>
                          </a:solidFill>
                          <a:effectLst/>
                          <a:latin typeface="微软雅黑" panose="020B0503020204020204" pitchFamily="34" charset="-122"/>
                          <a:ea typeface="微软雅黑" panose="020B0503020204020204" pitchFamily="34" charset="-122"/>
                        </a:rPr>
                        <a:t>元器件</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、关键基础</a:t>
                      </a:r>
                      <a:r>
                        <a:rPr lang="zh-CN" altLang="en-US" sz="1000" b="1" i="0" u="none" strike="noStrike" dirty="0">
                          <a:solidFill>
                            <a:srgbClr val="000000"/>
                          </a:solidFill>
                          <a:effectLst/>
                          <a:latin typeface="微软雅黑" panose="020B0503020204020204" pitchFamily="34" charset="-122"/>
                          <a:ea typeface="微软雅黑" panose="020B0503020204020204" pitchFamily="34" charset="-122"/>
                        </a:rPr>
                        <a:t>软件</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、关键基础材料及先进基础工艺的可靠性水平。实施整机装备与系统可靠性“倍增”工程，促进可靠性增长。</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强化可靠性指标考核与评价</a:t>
                      </a:r>
                      <a:r>
                        <a:rPr lang="zh-CN" altLang="en-US" sz="1000" b="1" i="0" u="none" strike="noStrike" dirty="0">
                          <a:solidFill>
                            <a:srgbClr val="000000"/>
                          </a:solidFill>
                          <a:effectLst/>
                          <a:latin typeface="微软雅黑" panose="020B0503020204020204" pitchFamily="34" charset="-122"/>
                          <a:ea typeface="微软雅黑" panose="020B0503020204020204" pitchFamily="34" charset="-122"/>
                        </a:rPr>
                        <a:t>。</a:t>
                      </a:r>
                    </a:p>
                  </a:txBody>
                  <a:tcPr marL="9525" marR="9525" marT="9525" marB="0" anchor="ctr"/>
                </a:tc>
                <a:extLst>
                  <a:ext uri="{0D108BD9-81ED-4DB2-BD59-A6C34878D82A}">
                    <a16:rowId xmlns:a16="http://schemas.microsoft.com/office/drawing/2014/main" val="10002"/>
                  </a:ext>
                </a:extLst>
              </a:tr>
              <a:tr h="535476">
                <a:tc rowSpan="2">
                  <a:txBody>
                    <a:bodyPr/>
                    <a:lstStyle/>
                    <a:p>
                      <a:pPr algn="ctr" fontAlgn="ct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6</a:t>
                      </a:r>
                    </a:p>
                  </a:txBody>
                  <a:tcPr marL="9525" marR="9525" marT="9525" marB="0" anchor="ctr"/>
                </a:tc>
                <a:tc rowSpan="2">
                  <a:txBody>
                    <a:bodyPr/>
                    <a:lstStyle/>
                    <a:p>
                      <a:pPr algn="ctr" fontAlgn="ct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推动新一轮大规模设备更新和消费品以旧换新</a:t>
                      </a:r>
                    </a:p>
                  </a:txBody>
                  <a:tcPr marL="9525" marR="9525" marT="9525" marB="0" anchor="ctr"/>
                </a:tc>
                <a:tc rowSpan="2">
                  <a:txBody>
                    <a:bodyPr/>
                    <a:lstStyle/>
                    <a:p>
                      <a:pPr algn="ctr" fontAlgn="ct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国务院</a:t>
                      </a:r>
                    </a:p>
                  </a:txBody>
                  <a:tcPr marL="9525" marR="9525" marT="9525" marB="0" anchor="ctr"/>
                </a:tc>
                <a:tc rowSpan="2">
                  <a:txBody>
                    <a:bodyPr/>
                    <a:lstStyle/>
                    <a:p>
                      <a:pPr algn="ctr" fontAlgn="ct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2024</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年</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3</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月</a:t>
                      </a:r>
                      <a:r>
                        <a:rPr lang="en-US" altLang="zh-CN" sz="1100" b="0" i="0" u="none" strike="noStrike" dirty="0">
                          <a:solidFill>
                            <a:srgbClr val="000000"/>
                          </a:solidFill>
                          <a:effectLst/>
                          <a:latin typeface="微软雅黑" panose="020B0503020204020204" pitchFamily="34" charset="-122"/>
                          <a:ea typeface="微软雅黑" panose="020B0503020204020204" pitchFamily="34" charset="-122"/>
                        </a:rPr>
                        <a:t>13</a:t>
                      </a:r>
                      <a:r>
                        <a:rPr lang="zh-CN" altLang="en-US" sz="1100" b="0" i="0" u="none" strike="noStrike" dirty="0">
                          <a:solidFill>
                            <a:srgbClr val="000000"/>
                          </a:solidFill>
                          <a:effectLst/>
                          <a:latin typeface="微软雅黑" panose="020B0503020204020204" pitchFamily="34" charset="-122"/>
                          <a:ea typeface="微软雅黑" panose="020B0503020204020204" pitchFamily="34" charset="-122"/>
                        </a:rPr>
                        <a:t>日</a:t>
                      </a:r>
                    </a:p>
                  </a:txBody>
                  <a:tcPr marL="9525" marR="9525" marT="9525" marB="0" anchor="ctr"/>
                </a:tc>
                <a:tc>
                  <a:txBody>
                    <a:bodyPr/>
                    <a:lstStyle/>
                    <a:p>
                      <a:pPr algn="l" fontAlgn="ct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（一）</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推进重点行业设备更新改造</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。聚焦机械、航空、船舶、轻纺、电子等重点行业，大力推动生产设备、用能设备、发输配电设备等更新和技术改造。加快推广能效达到先进水平和节能水平的用能设备。</a:t>
                      </a:r>
                    </a:p>
                  </a:txBody>
                  <a:tcPr marL="9525" marR="9525" marT="9525" marB="0" anchor="ctr"/>
                </a:tc>
                <a:extLst>
                  <a:ext uri="{0D108BD9-81ED-4DB2-BD59-A6C34878D82A}">
                    <a16:rowId xmlns:a16="http://schemas.microsoft.com/office/drawing/2014/main" val="10003"/>
                  </a:ext>
                </a:extLst>
              </a:tr>
              <a:tr h="310124">
                <a:tc vMerge="1">
                  <a:txBody>
                    <a:bodyPr/>
                    <a:lstStyle/>
                    <a:p>
                      <a:pPr algn="l" fontAlgn="ct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（一）</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推进重点行业设备更新改造</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。聚焦机械、航空、船舶、轻纺、电子等重点行业，大力推动生产设备、用能设备、发输配电设备等更新和技术改造。加快推广能效达到先进水平和节能水平的用能设备。</a:t>
                      </a:r>
                    </a:p>
                  </a:txBody>
                  <a:tcPr/>
                </a:tc>
                <a:tc vMerge="1">
                  <a:txBody>
                    <a:bodyPr/>
                    <a:lstStyle/>
                    <a:p>
                      <a:pPr algn="l" fontAlgn="ct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（一）</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推进重点行业设备更新改造</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。聚焦机械、航空、船舶、轻纺、电子等重点行业，大力推动生产设备、用能设备、发输配电设备等更新和技术改造。加快推广能效达到先进水平和节能水平的用能设备。</a:t>
                      </a:r>
                    </a:p>
                  </a:txBody>
                  <a:tcPr/>
                </a:tc>
                <a:tc vMerge="1">
                  <a:txBody>
                    <a:bodyPr/>
                    <a:lstStyle/>
                    <a:p>
                      <a:pPr algn="l" fontAlgn="ct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（一）</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推进重点行业设备更新改造</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。聚焦机械、航空、船舶、轻纺、电子等重点行业，大力推动生产设备、用能设备、发输配电设备等更新和技术改造。加快推广能效达到先进水平和节能水平的用能设备。</a:t>
                      </a:r>
                    </a:p>
                  </a:txBody>
                  <a:tcPr/>
                </a:tc>
                <a:tc vMerge="1">
                  <a:txBody>
                    <a:bodyPr/>
                    <a:lstStyle/>
                    <a:p>
                      <a:pPr algn="l" fontAlgn="ct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（一）</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推进重点行业设备更新改造</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。聚焦机械、航空、船舶、轻纺、电子等重点行业，大力推动生产设备、用能设备、发输配电设备等更新和技术改造。加快推广能效达到先进水平和节能水平的用能设备。</a:t>
                      </a:r>
                    </a:p>
                  </a:txBody>
                  <a:tcPr/>
                </a:tc>
                <a:tc>
                  <a:txBody>
                    <a:bodyPr/>
                    <a:lstStyle/>
                    <a:p>
                      <a:pPr algn="l" fontAlgn="ct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（三）支持交通运输设备和老旧农业机械更新。逐步扩大电动、液化</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天然气动力</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、生物柴油动力、绿色</a:t>
                      </a:r>
                      <a:r>
                        <a:rPr lang="zh-CN" altLang="en-US" sz="1000" b="1" i="0" u="none" strike="noStrike" dirty="0">
                          <a:solidFill>
                            <a:srgbClr val="FF0000"/>
                          </a:solidFill>
                          <a:effectLst/>
                          <a:latin typeface="微软雅黑" panose="020B0503020204020204" pitchFamily="34" charset="-122"/>
                          <a:ea typeface="微软雅黑" panose="020B0503020204020204" pitchFamily="34" charset="-122"/>
                        </a:rPr>
                        <a:t>甲醇动力</a:t>
                      </a:r>
                      <a:r>
                        <a:rPr lang="zh-CN" altLang="en-US" sz="1000" b="0" i="0" u="none" strike="noStrike" dirty="0">
                          <a:solidFill>
                            <a:srgbClr val="000000"/>
                          </a:solidFill>
                          <a:effectLst/>
                          <a:latin typeface="微软雅黑" panose="020B0503020204020204" pitchFamily="34" charset="-122"/>
                          <a:ea typeface="微软雅黑" panose="020B0503020204020204" pitchFamily="34" charset="-122"/>
                        </a:rPr>
                        <a:t>等新能源船舶应用范围。</a:t>
                      </a:r>
                    </a:p>
                  </a:txBody>
                  <a:tcPr marL="9525" marR="9525" marT="9525" marB="0" anchor="ctr"/>
                </a:tc>
                <a:extLst>
                  <a:ext uri="{0D108BD9-81ED-4DB2-BD59-A6C34878D82A}">
                    <a16:rowId xmlns:a16="http://schemas.microsoft.com/office/drawing/2014/main" val="10004"/>
                  </a:ext>
                </a:extLst>
              </a:tr>
            </a:tbl>
          </a:graphicData>
        </a:graphic>
      </p:graphicFrame>
      <p:sp>
        <p:nvSpPr>
          <p:cNvPr id="1048757" name="圆角矩形 2"/>
          <p:cNvSpPr/>
          <p:nvPr/>
        </p:nvSpPr>
        <p:spPr>
          <a:xfrm>
            <a:off x="186055" y="60769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4</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信息平台建设</a:t>
            </a:r>
          </a:p>
        </p:txBody>
      </p:sp>
      <p:sp>
        <p:nvSpPr>
          <p:cNvPr id="1048758" name="文本框 1"/>
          <p:cNvSpPr txBox="1"/>
          <p:nvPr/>
        </p:nvSpPr>
        <p:spPr>
          <a:xfrm>
            <a:off x="332137" y="1035384"/>
            <a:ext cx="8625808" cy="377411"/>
          </a:xfrm>
          <a:prstGeom prst="rect">
            <a:avLst/>
          </a:prstGeom>
          <a:noFill/>
        </p:spPr>
        <p:txBody>
          <a:bodyPr wrap="square">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rPr>
              <a:t>可靠性相关政策识别</a:t>
            </a:r>
            <a:endParaRPr lang="en-US" altLang="zh-CN"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9" name="圆角矩形 17"/>
          <p:cNvSpPr/>
          <p:nvPr/>
        </p:nvSpPr>
        <p:spPr>
          <a:xfrm>
            <a:off x="186055" y="48323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5</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标准化活动</a:t>
            </a:r>
          </a:p>
        </p:txBody>
      </p:sp>
      <p:sp>
        <p:nvSpPr>
          <p:cNvPr id="1048760" name="矩形 1"/>
          <p:cNvSpPr/>
          <p:nvPr/>
        </p:nvSpPr>
        <p:spPr>
          <a:xfrm>
            <a:off x="381952" y="1163922"/>
            <a:ext cx="8147686" cy="521970"/>
          </a:xfrm>
          <a:prstGeom prst="rect">
            <a:avLst/>
          </a:prstGeom>
        </p:spPr>
        <p:txBody>
          <a:bodyPr wrap="square">
            <a:spAutoFit/>
          </a:bodyPr>
          <a:lstStyle/>
          <a:p>
            <a:pPr marL="285750" indent="-285750" algn="l">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第二届内燃机可靠性分技术委员会换届成立大会暨</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lt"/>
              </a:rPr>
              <a:t>2025</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年年会</a:t>
            </a:r>
          </a:p>
          <a:p>
            <a:pPr algn="l"/>
            <a:endPar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048761" name="文本框 8"/>
          <p:cNvSpPr txBox="1"/>
          <p:nvPr/>
        </p:nvSpPr>
        <p:spPr>
          <a:xfrm>
            <a:off x="381635" y="1685925"/>
            <a:ext cx="6560185" cy="1005205"/>
          </a:xfrm>
          <a:prstGeom prst="rect">
            <a:avLst/>
          </a:prstGeom>
          <a:noFill/>
        </p:spPr>
        <p:txBody>
          <a:bodyPr wrap="square" rtlCol="0" anchor="t">
            <a:noAutofit/>
          </a:bodyPr>
          <a:lstStyle/>
          <a:p>
            <a:pPr marL="285750" indent="-285750" fontAlgn="auto">
              <a:lnSpc>
                <a:spcPct val="120000"/>
              </a:lnSpc>
              <a:spcBef>
                <a:spcPts val="600"/>
              </a:spcBef>
              <a:buFont typeface="Wingdings" panose="05000000000000000000" charset="0"/>
              <a:buChar char="ü"/>
            </a:pP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2025</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年</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11</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月</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17</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日</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—11</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月</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19</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日，山东潍坊；</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marL="285750" indent="-285750" fontAlgn="auto">
              <a:lnSpc>
                <a:spcPct val="150000"/>
              </a:lnSpc>
              <a:spcBef>
                <a:spcPts val="600"/>
              </a:spcBef>
              <a:buFont typeface="Wingdings" panose="05000000000000000000" charset="0"/>
              <a:buChar char="ü"/>
            </a:pPr>
            <a:r>
              <a:rPr lang="zh-CN" altLang="en-US" dirty="0">
                <a:latin typeface="微软雅黑" panose="020B0503020204020204" pitchFamily="34" charset="-122"/>
                <a:ea typeface="微软雅黑" panose="020B0503020204020204" pitchFamily="34" charset="-122"/>
                <a:sym typeface="+mn-lt"/>
              </a:rPr>
              <a:t>第二届换届成立大会：优秀委员表彰、颁发委员聘书仪式；</a:t>
            </a:r>
          </a:p>
          <a:p>
            <a:pPr marL="285750" indent="-285750" fontAlgn="auto">
              <a:lnSpc>
                <a:spcPct val="150000"/>
              </a:lnSpc>
              <a:spcBef>
                <a:spcPts val="600"/>
              </a:spcBef>
              <a:buFont typeface="Wingdings" panose="05000000000000000000" charset="0"/>
              <a:buChar char="ü"/>
            </a:pPr>
            <a:r>
              <a:rPr lang="zh-CN" altLang="en-US" dirty="0">
                <a:latin typeface="微软雅黑" panose="020B0503020204020204" pitchFamily="34" charset="-122"/>
                <a:ea typeface="微软雅黑" panose="020B0503020204020204" pitchFamily="34" charset="-122"/>
                <a:sym typeface="+mn-lt"/>
              </a:rPr>
              <a:t>第一届工作总结和第二届工作计划汇报；</a:t>
            </a:r>
          </a:p>
          <a:p>
            <a:pPr marL="285750" indent="-285750" fontAlgn="auto">
              <a:lnSpc>
                <a:spcPct val="150000"/>
              </a:lnSpc>
              <a:spcBef>
                <a:spcPts val="600"/>
              </a:spcBef>
              <a:buFont typeface="Wingdings" panose="05000000000000000000" charset="0"/>
              <a:buChar char="ü"/>
            </a:pPr>
            <a:r>
              <a:rPr lang="zh-CN" altLang="en-US" dirty="0">
                <a:latin typeface="微软雅黑" panose="020B0503020204020204" pitchFamily="34" charset="-122"/>
                <a:ea typeface="微软雅黑" panose="020B0503020204020204" pitchFamily="34" charset="-122"/>
                <a:sym typeface="+mn-lt"/>
              </a:rPr>
              <a:t>审议第二届分标委章程和秘书处工作细则；</a:t>
            </a:r>
            <a:endParaRPr lang="en-US" altLang="zh-CN" dirty="0">
              <a:latin typeface="微软雅黑" panose="020B0503020204020204" pitchFamily="34" charset="-122"/>
              <a:ea typeface="微软雅黑" panose="020B0503020204020204" pitchFamily="34" charset="-122"/>
              <a:sym typeface="+mn-lt"/>
            </a:endParaRPr>
          </a:p>
          <a:p>
            <a:pPr marL="285750" indent="-285750" fontAlgn="auto">
              <a:lnSpc>
                <a:spcPct val="150000"/>
              </a:lnSpc>
              <a:spcBef>
                <a:spcPts val="600"/>
              </a:spcBef>
              <a:buFont typeface="Wingdings" panose="05000000000000000000" charset="0"/>
              <a:buChar char="ü"/>
            </a:pPr>
            <a:r>
              <a:rPr lang="zh-CN" altLang="en-US" dirty="0">
                <a:latin typeface="微软雅黑" panose="020B0503020204020204" pitchFamily="34" charset="-122"/>
                <a:ea typeface="微软雅黑" panose="020B0503020204020204" pitchFamily="34" charset="-122"/>
                <a:sym typeface="+mn-lt"/>
              </a:rPr>
              <a:t>国家标准立项申报培训；</a:t>
            </a:r>
            <a:endParaRPr lang="en-US" altLang="zh-CN" dirty="0">
              <a:latin typeface="微软雅黑" panose="020B0503020204020204" pitchFamily="34" charset="-122"/>
              <a:ea typeface="微软雅黑" panose="020B0503020204020204" pitchFamily="34" charset="-122"/>
              <a:sym typeface="+mn-lt"/>
            </a:endParaRPr>
          </a:p>
          <a:p>
            <a:pPr marL="285750" indent="-285750" fontAlgn="auto">
              <a:lnSpc>
                <a:spcPct val="150000"/>
              </a:lnSpc>
              <a:spcBef>
                <a:spcPts val="600"/>
              </a:spcBef>
              <a:buFont typeface="Wingdings" panose="05000000000000000000" charset="0"/>
              <a:buChar char="ü"/>
            </a:pPr>
            <a:r>
              <a:rPr lang="en-US" altLang="zh-CN" dirty="0">
                <a:latin typeface="微软雅黑" panose="020B0503020204020204" pitchFamily="34" charset="-122"/>
                <a:ea typeface="微软雅黑" panose="020B0503020204020204" pitchFamily="34" charset="-122"/>
                <a:sym typeface="+mn-lt"/>
              </a:rPr>
              <a:t>1</a:t>
            </a:r>
            <a:r>
              <a:rPr lang="zh-CN" altLang="en-US" dirty="0">
                <a:latin typeface="微软雅黑" panose="020B0503020204020204" pitchFamily="34" charset="-122"/>
                <a:ea typeface="微软雅黑" panose="020B0503020204020204" pitchFamily="34" charset="-122"/>
                <a:sym typeface="+mn-lt"/>
              </a:rPr>
              <a:t>项国家标准拟立项评审；</a:t>
            </a:r>
          </a:p>
          <a:p>
            <a:pPr marL="285750" indent="-285750" fontAlgn="auto">
              <a:lnSpc>
                <a:spcPct val="150000"/>
              </a:lnSpc>
              <a:spcBef>
                <a:spcPts val="600"/>
              </a:spcBef>
              <a:buFont typeface="Wingdings" panose="05000000000000000000" charset="0"/>
              <a:buChar char="ü"/>
            </a:pPr>
            <a:r>
              <a:rPr lang="en-US" altLang="zh-CN" dirty="0">
                <a:latin typeface="微软雅黑" panose="020B0503020204020204" pitchFamily="34" charset="-122"/>
                <a:ea typeface="微软雅黑" panose="020B0503020204020204" pitchFamily="34" charset="-122"/>
                <a:sym typeface="+mn-lt"/>
              </a:rPr>
              <a:t>3</a:t>
            </a:r>
            <a:r>
              <a:rPr lang="zh-CN" altLang="en-US" dirty="0">
                <a:latin typeface="微软雅黑" panose="020B0503020204020204" pitchFamily="34" charset="-122"/>
                <a:ea typeface="微软雅黑" panose="020B0503020204020204" pitchFamily="34" charset="-122"/>
                <a:sym typeface="+mn-lt"/>
              </a:rPr>
              <a:t>项国家标准审查。</a:t>
            </a:r>
          </a:p>
          <a:p>
            <a:pPr marL="285750" indent="-285750" fontAlgn="auto">
              <a:lnSpc>
                <a:spcPct val="150000"/>
              </a:lnSpc>
              <a:spcBef>
                <a:spcPts val="600"/>
              </a:spcBef>
              <a:buFont typeface="Wingdings" panose="05000000000000000000" charset="0"/>
              <a:buChar char="ü"/>
            </a:pPr>
            <a:endParaRPr lang="zh-CN" altLang="en-US" dirty="0">
              <a:latin typeface="微软雅黑" panose="020B0503020204020204" pitchFamily="34" charset="-122"/>
              <a:ea typeface="微软雅黑" panose="020B0503020204020204" pitchFamily="34" charset="-122"/>
              <a:sym typeface="+mn-lt"/>
            </a:endParaRPr>
          </a:p>
        </p:txBody>
      </p:sp>
      <p:pic>
        <p:nvPicPr>
          <p:cNvPr id="2097203" name="图片 7" descr="微信图片_20251119183137_74_343"/>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509260" y="1616075"/>
            <a:ext cx="3020695" cy="1583055"/>
          </a:xfrm>
          <a:prstGeom prst="rect">
            <a:avLst/>
          </a:prstGeom>
        </p:spPr>
      </p:pic>
      <p:pic>
        <p:nvPicPr>
          <p:cNvPr id="2097204" name="图片 9" descr="微信图片_20251119183119_69_343"/>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5522595" y="3241675"/>
            <a:ext cx="3007360" cy="14478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2" name="圆角矩形 17"/>
          <p:cNvSpPr/>
          <p:nvPr/>
        </p:nvSpPr>
        <p:spPr>
          <a:xfrm>
            <a:off x="186055" y="48323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5</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标准化活动</a:t>
            </a:r>
          </a:p>
        </p:txBody>
      </p:sp>
      <p:sp>
        <p:nvSpPr>
          <p:cNvPr id="1048763" name="矩形 1"/>
          <p:cNvSpPr/>
          <p:nvPr/>
        </p:nvSpPr>
        <p:spPr>
          <a:xfrm>
            <a:off x="381952" y="1163922"/>
            <a:ext cx="8147686" cy="523220"/>
          </a:xfrm>
          <a:prstGeom prst="rect">
            <a:avLst/>
          </a:prstGeom>
        </p:spPr>
        <p:txBody>
          <a:bodyPr wrap="square">
            <a:spAutoFit/>
          </a:bodyPr>
          <a:lstStyle/>
          <a:p>
            <a:pPr marL="285750" indent="-285750" algn="l">
              <a:buFont typeface="Wingdings" panose="05000000000000000000" charset="0"/>
              <a:buChar char="n"/>
            </a:pPr>
            <a:r>
              <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往复式内燃机术语 第</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lt"/>
              </a:rPr>
              <a:t>3</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部分：发动机可靠性</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等</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lt"/>
              </a:rPr>
              <a:t>5</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项国家标准、行业标准工作组讨论会</a:t>
            </a:r>
          </a:p>
          <a:p>
            <a:pPr algn="l"/>
            <a:endPar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048764" name="文本框 8"/>
          <p:cNvSpPr txBox="1"/>
          <p:nvPr/>
        </p:nvSpPr>
        <p:spPr>
          <a:xfrm>
            <a:off x="498157" y="1660795"/>
            <a:ext cx="8147686" cy="1004992"/>
          </a:xfrm>
          <a:prstGeom prst="rect">
            <a:avLst/>
          </a:prstGeom>
          <a:noFill/>
        </p:spPr>
        <p:txBody>
          <a:bodyPr wrap="square" rtlCol="0" anchor="t">
            <a:noAutofit/>
          </a:bodyPr>
          <a:lstStyle/>
          <a:p>
            <a:pPr marL="285750" indent="-285750" fontAlgn="auto">
              <a:lnSpc>
                <a:spcPct val="120000"/>
              </a:lnSpc>
              <a:spcBef>
                <a:spcPts val="600"/>
              </a:spcBef>
              <a:buFont typeface="Wingdings" panose="05000000000000000000" charset="0"/>
              <a:buChar char="ü"/>
            </a:pP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2025</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年</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4</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月</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8</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日</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—4</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月</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11</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日，山东济南；</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marL="285750" indent="-285750" fontAlgn="auto">
              <a:lnSpc>
                <a:spcPct val="150000"/>
              </a:lnSpc>
              <a:spcBef>
                <a:spcPts val="600"/>
              </a:spcBef>
              <a:buFont typeface="Wingdings" panose="05000000000000000000" charset="0"/>
              <a:buChar char="ü"/>
            </a:pPr>
            <a:r>
              <a:rPr lang="en-US" altLang="zh-CN" dirty="0">
                <a:latin typeface="微软雅黑" panose="020B0503020204020204" pitchFamily="34" charset="-122"/>
                <a:ea typeface="微软雅黑" panose="020B0503020204020204" pitchFamily="34" charset="-122"/>
                <a:sym typeface="+mn-lt"/>
              </a:rPr>
              <a:t>2</a:t>
            </a:r>
            <a:r>
              <a:rPr lang="zh-CN" altLang="en-US" dirty="0">
                <a:latin typeface="微软雅黑" panose="020B0503020204020204" pitchFamily="34" charset="-122"/>
                <a:ea typeface="微软雅黑" panose="020B0503020204020204" pitchFamily="34" charset="-122"/>
                <a:sym typeface="+mn-lt"/>
              </a:rPr>
              <a:t>项行业标准、</a:t>
            </a:r>
            <a:r>
              <a:rPr lang="en-US" altLang="zh-CN" dirty="0">
                <a:latin typeface="微软雅黑" panose="020B0503020204020204" pitchFamily="34" charset="-122"/>
                <a:ea typeface="微软雅黑" panose="020B0503020204020204" pitchFamily="34" charset="-122"/>
                <a:sym typeface="+mn-lt"/>
              </a:rPr>
              <a:t>3</a:t>
            </a:r>
            <a:r>
              <a:rPr lang="zh-CN" altLang="en-US" dirty="0">
                <a:latin typeface="微软雅黑" panose="020B0503020204020204" pitchFamily="34" charset="-122"/>
                <a:ea typeface="微软雅黑" panose="020B0503020204020204" pitchFamily="34" charset="-122"/>
                <a:sym typeface="+mn-lt"/>
              </a:rPr>
              <a:t>项国家标准起草组讨论。</a:t>
            </a:r>
          </a:p>
        </p:txBody>
      </p:sp>
      <p:pic>
        <p:nvPicPr>
          <p:cNvPr id="2097205" name="图片 12"/>
          <p:cNvPicPr>
            <a:picLocks noChangeAspect="1"/>
          </p:cNvPicPr>
          <p:nvPr/>
        </p:nvPicPr>
        <p:blipFill>
          <a:blip r:embed="rId3"/>
          <a:stretch>
            <a:fillRect/>
          </a:stretch>
        </p:blipFill>
        <p:spPr>
          <a:xfrm>
            <a:off x="5645920" y="1506906"/>
            <a:ext cx="2551629" cy="1493002"/>
          </a:xfrm>
          <a:prstGeom prst="rect">
            <a:avLst/>
          </a:prstGeom>
        </p:spPr>
      </p:pic>
      <p:sp>
        <p:nvSpPr>
          <p:cNvPr id="1048765" name="矩形 3"/>
          <p:cNvSpPr/>
          <p:nvPr/>
        </p:nvSpPr>
        <p:spPr>
          <a:xfrm>
            <a:off x="381952" y="2999908"/>
            <a:ext cx="8478103" cy="307777"/>
          </a:xfrm>
          <a:prstGeom prst="rect">
            <a:avLst/>
          </a:prstGeom>
        </p:spPr>
        <p:txBody>
          <a:bodyPr wrap="square">
            <a:spAutoFit/>
          </a:bodyPr>
          <a:lstStyle/>
          <a:p>
            <a:pPr marL="285750" indent="-285750" algn="l">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全国内燃机标准化技术委员会内燃机可靠性分技术委员会</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lt"/>
              </a:rPr>
              <a:t>2025</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年第一次标准审查、立项评审工作会议</a:t>
            </a:r>
          </a:p>
        </p:txBody>
      </p:sp>
      <p:pic>
        <p:nvPicPr>
          <p:cNvPr id="2097206" name="Picture 2"/>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5602775" y="3403053"/>
            <a:ext cx="2637921" cy="1404143"/>
          </a:xfrm>
          <a:prstGeom prst="rect">
            <a:avLst/>
          </a:prstGeom>
          <a:noFill/>
        </p:spPr>
      </p:pic>
      <p:sp>
        <p:nvSpPr>
          <p:cNvPr id="1048766" name="文本框 8"/>
          <p:cNvSpPr txBox="1"/>
          <p:nvPr/>
        </p:nvSpPr>
        <p:spPr>
          <a:xfrm>
            <a:off x="498157" y="3498435"/>
            <a:ext cx="4586076" cy="1667761"/>
          </a:xfrm>
          <a:prstGeom prst="rect">
            <a:avLst/>
          </a:prstGeom>
          <a:noFill/>
        </p:spPr>
        <p:txBody>
          <a:bodyPr wrap="square" rtlCol="0" anchor="t">
            <a:noAutofit/>
          </a:bodyPr>
          <a:lstStyle/>
          <a:p>
            <a:pPr marL="285750" indent="-285750" fontAlgn="auto">
              <a:lnSpc>
                <a:spcPct val="120000"/>
              </a:lnSpc>
              <a:spcBef>
                <a:spcPts val="600"/>
              </a:spcBef>
              <a:buFont typeface="Wingdings" panose="05000000000000000000" charset="0"/>
              <a:buChar char="ü"/>
            </a:pP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2025</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年</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7</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月</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28</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日</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—7</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月</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rPr>
              <a:t>30</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lt"/>
              </a:rPr>
              <a:t>日，山东潍坊；</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marL="285750" indent="-285750" fontAlgn="auto">
              <a:lnSpc>
                <a:spcPct val="150000"/>
              </a:lnSpc>
              <a:spcBef>
                <a:spcPts val="600"/>
              </a:spcBef>
              <a:buFont typeface="Wingdings" panose="05000000000000000000" charset="0"/>
              <a:buChar char="ü"/>
            </a:pPr>
            <a:r>
              <a:rPr lang="en-US" altLang="zh-CN" dirty="0">
                <a:latin typeface="微软雅黑" panose="020B0503020204020204" pitchFamily="34" charset="-122"/>
                <a:ea typeface="微软雅黑" panose="020B0503020204020204" pitchFamily="34" charset="-122"/>
                <a:sym typeface="+mn-lt"/>
              </a:rPr>
              <a:t>2</a:t>
            </a:r>
            <a:r>
              <a:rPr lang="zh-CN" altLang="en-US" dirty="0">
                <a:latin typeface="微软雅黑" panose="020B0503020204020204" pitchFamily="34" charset="-122"/>
                <a:ea typeface="微软雅黑" panose="020B0503020204020204" pitchFamily="34" charset="-122"/>
                <a:sym typeface="+mn-lt"/>
              </a:rPr>
              <a:t>项行业标准审查、</a:t>
            </a:r>
            <a:r>
              <a:rPr lang="en-US" altLang="zh-CN" dirty="0">
                <a:latin typeface="微软雅黑" panose="020B0503020204020204" pitchFamily="34" charset="-122"/>
                <a:ea typeface="微软雅黑" panose="020B0503020204020204" pitchFamily="34" charset="-122"/>
                <a:sym typeface="+mn-lt"/>
              </a:rPr>
              <a:t>2</a:t>
            </a:r>
            <a:r>
              <a:rPr lang="zh-CN" altLang="en-US" dirty="0">
                <a:latin typeface="微软雅黑" panose="020B0503020204020204" pitchFamily="34" charset="-122"/>
                <a:ea typeface="微软雅黑" panose="020B0503020204020204" pitchFamily="34" charset="-122"/>
                <a:sym typeface="+mn-lt"/>
              </a:rPr>
              <a:t>项国家标准立项评审。</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0" name="矩形: 圆顶角 8"/>
          <p:cNvSpPr/>
          <p:nvPr/>
        </p:nvSpPr>
        <p:spPr>
          <a:xfrm>
            <a:off x="419981" y="1900990"/>
            <a:ext cx="1803234" cy="2099602"/>
          </a:xfrm>
          <a:prstGeom prst="round2SameRect">
            <a:avLst>
              <a:gd name="adj1" fmla="val 8000"/>
              <a:gd name="adj2" fmla="val 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48771" name="任意多边形: 形状 9"/>
          <p:cNvSpPr/>
          <p:nvPr/>
        </p:nvSpPr>
        <p:spPr>
          <a:xfrm>
            <a:off x="419981" y="4000592"/>
            <a:ext cx="1803234" cy="738664"/>
          </a:xfrm>
          <a:custGeom>
            <a:avLst/>
            <a:gdLst>
              <a:gd name="connsiteX0" fmla="*/ 0 w 1803234"/>
              <a:gd name="connsiteY0" fmla="*/ 0 h 578812"/>
              <a:gd name="connsiteX1" fmla="*/ 1803234 w 1803234"/>
              <a:gd name="connsiteY1" fmla="*/ 0 h 578812"/>
              <a:gd name="connsiteX2" fmla="*/ 1803234 w 1803234"/>
              <a:gd name="connsiteY2" fmla="*/ 578812 h 578812"/>
              <a:gd name="connsiteX3" fmla="*/ 0 w 1803234"/>
              <a:gd name="connsiteY3" fmla="*/ 578812 h 578812"/>
              <a:gd name="connsiteX4" fmla="*/ 0 w 1803234"/>
              <a:gd name="connsiteY4" fmla="*/ 0 h 578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3234" h="578812">
                <a:moveTo>
                  <a:pt x="0" y="0"/>
                </a:moveTo>
                <a:lnTo>
                  <a:pt x="1803234" y="0"/>
                </a:lnTo>
                <a:lnTo>
                  <a:pt x="1803234" y="578812"/>
                </a:lnTo>
                <a:lnTo>
                  <a:pt x="0" y="578812"/>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290" tIns="0" rIns="544781" bIns="0" numCol="1" spcCol="1270" anchor="ctr" anchorCtr="0">
            <a:noAutofit/>
          </a:bodyPr>
          <a:lstStyle/>
          <a:p>
            <a:pPr marL="0" lvl="0" indent="0" algn="l" defTabSz="389255">
              <a:lnSpc>
                <a:spcPct val="90000"/>
              </a:lnSpc>
              <a:spcBef>
                <a:spcPct val="0"/>
              </a:spcBef>
              <a:spcAft>
                <a:spcPct val="35000"/>
              </a:spcAft>
              <a:buFont typeface="Wingdings" panose="05000000000000000000" pitchFamily="2" charset="2"/>
              <a:buNone/>
            </a:pPr>
            <a:endParaRPr lang="zh-CN" altLang="en-US" sz="1200" kern="1200" dirty="0"/>
          </a:p>
        </p:txBody>
      </p:sp>
      <p:sp>
        <p:nvSpPr>
          <p:cNvPr id="1048772" name="椭圆 10"/>
          <p:cNvSpPr/>
          <p:nvPr/>
        </p:nvSpPr>
        <p:spPr>
          <a:xfrm>
            <a:off x="1813065" y="1680794"/>
            <a:ext cx="631132" cy="631132"/>
          </a:xfrm>
          <a:prstGeom prst="ellipse">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r>
              <a:rPr lang="en-US" altLang="zh-CN" sz="1800" b="1" dirty="0">
                <a:latin typeface="微软雅黑" panose="020B0503020204020204" pitchFamily="34" charset="-122"/>
                <a:ea typeface="微软雅黑" panose="020B0503020204020204" pitchFamily="34" charset="-122"/>
              </a:rPr>
              <a:t>1</a:t>
            </a:r>
            <a:endParaRPr lang="zh-CN" altLang="en-US" sz="1800" b="1" dirty="0">
              <a:latin typeface="微软雅黑" panose="020B0503020204020204" pitchFamily="34" charset="-122"/>
              <a:ea typeface="微软雅黑" panose="020B0503020204020204" pitchFamily="34" charset="-122"/>
            </a:endParaRPr>
          </a:p>
        </p:txBody>
      </p:sp>
      <p:sp>
        <p:nvSpPr>
          <p:cNvPr id="1048773" name="矩形: 圆顶角 11"/>
          <p:cNvSpPr/>
          <p:nvPr/>
        </p:nvSpPr>
        <p:spPr>
          <a:xfrm>
            <a:off x="2528367" y="1900990"/>
            <a:ext cx="1803234" cy="2099602"/>
          </a:xfrm>
          <a:prstGeom prst="round2SameRect">
            <a:avLst>
              <a:gd name="adj1" fmla="val 8000"/>
              <a:gd name="adj2" fmla="val 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48774" name="任意多边形: 形状 12"/>
          <p:cNvSpPr/>
          <p:nvPr/>
        </p:nvSpPr>
        <p:spPr>
          <a:xfrm>
            <a:off x="2528366" y="4000592"/>
            <a:ext cx="1803234" cy="738664"/>
          </a:xfrm>
          <a:custGeom>
            <a:avLst/>
            <a:gdLst>
              <a:gd name="connsiteX0" fmla="*/ 0 w 1803234"/>
              <a:gd name="connsiteY0" fmla="*/ 0 h 578812"/>
              <a:gd name="connsiteX1" fmla="*/ 1803234 w 1803234"/>
              <a:gd name="connsiteY1" fmla="*/ 0 h 578812"/>
              <a:gd name="connsiteX2" fmla="*/ 1803234 w 1803234"/>
              <a:gd name="connsiteY2" fmla="*/ 578812 h 578812"/>
              <a:gd name="connsiteX3" fmla="*/ 0 w 1803234"/>
              <a:gd name="connsiteY3" fmla="*/ 578812 h 578812"/>
              <a:gd name="connsiteX4" fmla="*/ 0 w 1803234"/>
              <a:gd name="connsiteY4" fmla="*/ 0 h 578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3234" h="578812">
                <a:moveTo>
                  <a:pt x="0" y="0"/>
                </a:moveTo>
                <a:lnTo>
                  <a:pt x="1803234" y="0"/>
                </a:lnTo>
                <a:lnTo>
                  <a:pt x="1803234" y="578812"/>
                </a:lnTo>
                <a:lnTo>
                  <a:pt x="0" y="578812"/>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290" tIns="0" rIns="544781" bIns="0" numCol="1" spcCol="1270" anchor="ctr" anchorCtr="0">
            <a:noAutofit/>
          </a:bodyPr>
          <a:lstStyle/>
          <a:p>
            <a:pPr defTabSz="400050">
              <a:lnSpc>
                <a:spcPct val="90000"/>
              </a:lnSpc>
              <a:spcBef>
                <a:spcPct val="0"/>
              </a:spcBef>
              <a:spcAft>
                <a:spcPct val="35000"/>
              </a:spcAft>
            </a:pPr>
            <a:endParaRPr lang="zh-CN" altLang="en-US" sz="1200" b="1" dirty="0">
              <a:latin typeface="微软雅黑" panose="020B0503020204020204" pitchFamily="34" charset="-122"/>
              <a:ea typeface="微软雅黑" panose="020B0503020204020204" pitchFamily="34" charset="-122"/>
            </a:endParaRPr>
          </a:p>
        </p:txBody>
      </p:sp>
      <p:sp>
        <p:nvSpPr>
          <p:cNvPr id="1048775" name="椭圆 13"/>
          <p:cNvSpPr/>
          <p:nvPr/>
        </p:nvSpPr>
        <p:spPr>
          <a:xfrm>
            <a:off x="3921450" y="1680794"/>
            <a:ext cx="631132" cy="631132"/>
          </a:xfrm>
          <a:prstGeom prst="ellipse">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r>
              <a:rPr lang="en-US" altLang="zh-CN" sz="1800" b="1" dirty="0">
                <a:latin typeface="微软雅黑" panose="020B0503020204020204" pitchFamily="34" charset="-122"/>
                <a:ea typeface="微软雅黑" panose="020B0503020204020204" pitchFamily="34" charset="-122"/>
              </a:rPr>
              <a:t>2</a:t>
            </a:r>
            <a:endParaRPr lang="zh-CN" altLang="en-US" sz="1800" b="1" dirty="0">
              <a:latin typeface="微软雅黑" panose="020B0503020204020204" pitchFamily="34" charset="-122"/>
              <a:ea typeface="微软雅黑" panose="020B0503020204020204" pitchFamily="34" charset="-122"/>
            </a:endParaRPr>
          </a:p>
        </p:txBody>
      </p:sp>
      <p:sp>
        <p:nvSpPr>
          <p:cNvPr id="1048776" name="矩形: 圆顶角 14"/>
          <p:cNvSpPr/>
          <p:nvPr/>
        </p:nvSpPr>
        <p:spPr>
          <a:xfrm>
            <a:off x="4636751" y="1900990"/>
            <a:ext cx="1803234" cy="2099602"/>
          </a:xfrm>
          <a:prstGeom prst="round2SameRect">
            <a:avLst>
              <a:gd name="adj1" fmla="val 8000"/>
              <a:gd name="adj2" fmla="val 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48777" name="任意多边形: 形状 15"/>
          <p:cNvSpPr/>
          <p:nvPr/>
        </p:nvSpPr>
        <p:spPr>
          <a:xfrm>
            <a:off x="4636751" y="4000592"/>
            <a:ext cx="1803234" cy="738664"/>
          </a:xfrm>
          <a:custGeom>
            <a:avLst/>
            <a:gdLst>
              <a:gd name="connsiteX0" fmla="*/ 0 w 1803234"/>
              <a:gd name="connsiteY0" fmla="*/ 0 h 578812"/>
              <a:gd name="connsiteX1" fmla="*/ 1803234 w 1803234"/>
              <a:gd name="connsiteY1" fmla="*/ 0 h 578812"/>
              <a:gd name="connsiteX2" fmla="*/ 1803234 w 1803234"/>
              <a:gd name="connsiteY2" fmla="*/ 578812 h 578812"/>
              <a:gd name="connsiteX3" fmla="*/ 0 w 1803234"/>
              <a:gd name="connsiteY3" fmla="*/ 578812 h 578812"/>
              <a:gd name="connsiteX4" fmla="*/ 0 w 1803234"/>
              <a:gd name="connsiteY4" fmla="*/ 0 h 578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3234" h="578812">
                <a:moveTo>
                  <a:pt x="0" y="0"/>
                </a:moveTo>
                <a:lnTo>
                  <a:pt x="1803234" y="0"/>
                </a:lnTo>
                <a:lnTo>
                  <a:pt x="1803234" y="578812"/>
                </a:lnTo>
                <a:lnTo>
                  <a:pt x="0" y="578812"/>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290" tIns="0" rIns="544781" bIns="0" numCol="1" spcCol="1270" anchor="ctr" anchorCtr="0">
            <a:noAutofit/>
          </a:bodyPr>
          <a:lstStyle/>
          <a:p>
            <a:pPr marL="0" lvl="0" indent="0" algn="l" defTabSz="400050">
              <a:lnSpc>
                <a:spcPct val="90000"/>
              </a:lnSpc>
              <a:spcBef>
                <a:spcPct val="0"/>
              </a:spcBef>
              <a:spcAft>
                <a:spcPct val="35000"/>
              </a:spcAft>
              <a:buNone/>
            </a:pPr>
            <a:endParaRPr lang="zh-CN" altLang="en-US" sz="900" kern="1200"/>
          </a:p>
        </p:txBody>
      </p:sp>
      <p:sp>
        <p:nvSpPr>
          <p:cNvPr id="1048778" name="椭圆 16"/>
          <p:cNvSpPr/>
          <p:nvPr/>
        </p:nvSpPr>
        <p:spPr>
          <a:xfrm>
            <a:off x="6029835" y="1680794"/>
            <a:ext cx="631132" cy="631132"/>
          </a:xfrm>
          <a:prstGeom prst="ellipse">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r>
              <a:rPr lang="en-US" altLang="zh-CN" sz="1800" b="1" dirty="0">
                <a:latin typeface="微软雅黑" panose="020B0503020204020204" pitchFamily="34" charset="-122"/>
                <a:ea typeface="微软雅黑" panose="020B0503020204020204" pitchFamily="34" charset="-122"/>
              </a:rPr>
              <a:t>3</a:t>
            </a:r>
            <a:endParaRPr lang="zh-CN" altLang="en-US" sz="1800" b="1" dirty="0">
              <a:latin typeface="微软雅黑" panose="020B0503020204020204" pitchFamily="34" charset="-122"/>
              <a:ea typeface="微软雅黑" panose="020B0503020204020204" pitchFamily="34" charset="-122"/>
            </a:endParaRPr>
          </a:p>
        </p:txBody>
      </p:sp>
      <p:sp>
        <p:nvSpPr>
          <p:cNvPr id="1048779" name="矩形: 圆顶角 17"/>
          <p:cNvSpPr/>
          <p:nvPr/>
        </p:nvSpPr>
        <p:spPr>
          <a:xfrm>
            <a:off x="6745136" y="1900990"/>
            <a:ext cx="1803234" cy="2099602"/>
          </a:xfrm>
          <a:prstGeom prst="round2SameRect">
            <a:avLst>
              <a:gd name="adj1" fmla="val 8000"/>
              <a:gd name="adj2" fmla="val 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48780" name="任意多边形: 形状 18"/>
          <p:cNvSpPr/>
          <p:nvPr/>
        </p:nvSpPr>
        <p:spPr>
          <a:xfrm>
            <a:off x="6745136" y="4000592"/>
            <a:ext cx="1803234" cy="738664"/>
          </a:xfrm>
          <a:custGeom>
            <a:avLst/>
            <a:gdLst>
              <a:gd name="connsiteX0" fmla="*/ 0 w 1803234"/>
              <a:gd name="connsiteY0" fmla="*/ 0 h 578812"/>
              <a:gd name="connsiteX1" fmla="*/ 1803234 w 1803234"/>
              <a:gd name="connsiteY1" fmla="*/ 0 h 578812"/>
              <a:gd name="connsiteX2" fmla="*/ 1803234 w 1803234"/>
              <a:gd name="connsiteY2" fmla="*/ 578812 h 578812"/>
              <a:gd name="connsiteX3" fmla="*/ 0 w 1803234"/>
              <a:gd name="connsiteY3" fmla="*/ 578812 h 578812"/>
              <a:gd name="connsiteX4" fmla="*/ 0 w 1803234"/>
              <a:gd name="connsiteY4" fmla="*/ 0 h 578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3234" h="578812">
                <a:moveTo>
                  <a:pt x="0" y="0"/>
                </a:moveTo>
                <a:lnTo>
                  <a:pt x="1803234" y="0"/>
                </a:lnTo>
                <a:lnTo>
                  <a:pt x="1803234" y="578812"/>
                </a:lnTo>
                <a:lnTo>
                  <a:pt x="0" y="578812"/>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290" tIns="0" rIns="544781" bIns="0" numCol="1" spcCol="1270" anchor="ctr" anchorCtr="0">
            <a:noAutofit/>
          </a:bodyPr>
          <a:lstStyle/>
          <a:p>
            <a:pPr marL="0" lvl="0" indent="0" algn="l" defTabSz="400050">
              <a:lnSpc>
                <a:spcPct val="90000"/>
              </a:lnSpc>
              <a:spcBef>
                <a:spcPct val="0"/>
              </a:spcBef>
              <a:spcAft>
                <a:spcPct val="35000"/>
              </a:spcAft>
              <a:buNone/>
            </a:pPr>
            <a:endParaRPr lang="zh-CN" altLang="en-US" sz="900" kern="1200"/>
          </a:p>
        </p:txBody>
      </p:sp>
      <p:sp>
        <p:nvSpPr>
          <p:cNvPr id="1048781" name="椭圆 19"/>
          <p:cNvSpPr/>
          <p:nvPr/>
        </p:nvSpPr>
        <p:spPr>
          <a:xfrm>
            <a:off x="8138220" y="1680794"/>
            <a:ext cx="631132" cy="631132"/>
          </a:xfrm>
          <a:prstGeom prst="ellipse">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r>
              <a:rPr lang="en-US" altLang="zh-CN" sz="1800" b="1" dirty="0">
                <a:latin typeface="微软雅黑" panose="020B0503020204020204" pitchFamily="34" charset="-122"/>
                <a:ea typeface="微软雅黑" panose="020B0503020204020204" pitchFamily="34" charset="-122"/>
              </a:rPr>
              <a:t>4</a:t>
            </a:r>
            <a:endParaRPr lang="zh-CN" altLang="en-US" sz="1800" b="1" dirty="0">
              <a:latin typeface="微软雅黑" panose="020B0503020204020204" pitchFamily="34" charset="-122"/>
              <a:ea typeface="微软雅黑" panose="020B0503020204020204" pitchFamily="34" charset="-122"/>
            </a:endParaRPr>
          </a:p>
        </p:txBody>
      </p:sp>
      <p:sp>
        <p:nvSpPr>
          <p:cNvPr id="1048782" name="文本框 3"/>
          <p:cNvSpPr txBox="1"/>
          <p:nvPr>
            <p:custDataLst>
              <p:tags r:id="rId1"/>
            </p:custDataLst>
          </p:nvPr>
        </p:nvSpPr>
        <p:spPr>
          <a:xfrm>
            <a:off x="445117" y="2208477"/>
            <a:ext cx="1772685" cy="1361440"/>
          </a:xfrm>
          <a:prstGeom prst="rect">
            <a:avLst/>
          </a:prstGeom>
          <a:noFill/>
        </p:spPr>
        <p:txBody>
          <a:bodyPr wrap="square">
            <a:spAutoFit/>
          </a:bodyPr>
          <a:lstStyle/>
          <a:p>
            <a:pPr lvl="0" defTabSz="914400"/>
            <a:r>
              <a:rPr lang="en-US" altLang="zh-CN" b="1" dirty="0">
                <a:latin typeface="微软雅黑" panose="020B0503020204020204" pitchFamily="34" charset="-122"/>
                <a:ea typeface="微软雅黑" panose="020B0503020204020204" pitchFamily="34" charset="-122"/>
                <a:cs typeface="+mn-ea"/>
                <a:sym typeface="+mn-lt"/>
              </a:rPr>
              <a:t>2025</a:t>
            </a:r>
            <a:r>
              <a:rPr lang="zh-CN" altLang="en-US" b="1" dirty="0">
                <a:latin typeface="微软雅黑" panose="020B0503020204020204" pitchFamily="34" charset="-122"/>
                <a:ea typeface="微软雅黑" panose="020B0503020204020204" pitchFamily="34" charset="-122"/>
                <a:cs typeface="+mn-ea"/>
                <a:sym typeface="+mn-lt"/>
              </a:rPr>
              <a:t>年</a:t>
            </a:r>
            <a:r>
              <a:rPr lang="en-US" altLang="zh-CN" b="1" dirty="0">
                <a:latin typeface="微软雅黑" panose="020B0503020204020204" pitchFamily="34" charset="-122"/>
                <a:ea typeface="微软雅黑" panose="020B0503020204020204" pitchFamily="34" charset="-122"/>
                <a:cs typeface="+mn-ea"/>
                <a:sym typeface="+mn-lt"/>
              </a:rPr>
              <a:t>3</a:t>
            </a:r>
            <a:r>
              <a:rPr lang="zh-CN" altLang="en-US" b="1" dirty="0">
                <a:latin typeface="微软雅黑" panose="020B0503020204020204" pitchFamily="34" charset="-122"/>
                <a:ea typeface="微软雅黑" panose="020B0503020204020204" pitchFamily="34" charset="-122"/>
                <a:cs typeface="+mn-ea"/>
                <a:sym typeface="+mn-lt"/>
              </a:rPr>
              <a:t>月</a:t>
            </a:r>
            <a:r>
              <a:rPr lang="en-US" altLang="zh-CN" b="1" dirty="0">
                <a:latin typeface="微软雅黑" panose="020B0503020204020204" pitchFamily="34" charset="-122"/>
                <a:ea typeface="微软雅黑" panose="020B0503020204020204" pitchFamily="34" charset="-122"/>
                <a:cs typeface="+mn-ea"/>
                <a:sym typeface="+mn-lt"/>
              </a:rPr>
              <a:t>7</a:t>
            </a:r>
            <a:r>
              <a:rPr lang="zh-CN" altLang="en-US" b="1" dirty="0">
                <a:latin typeface="微软雅黑" panose="020B0503020204020204" pitchFamily="34" charset="-122"/>
                <a:ea typeface="微软雅黑" panose="020B0503020204020204" pitchFamily="34" charset="-122"/>
                <a:cs typeface="+mn-ea"/>
                <a:sym typeface="+mn-lt"/>
              </a:rPr>
              <a:t>日</a:t>
            </a:r>
            <a:endParaRPr lang="en-US" altLang="zh-CN" b="1" dirty="0">
              <a:latin typeface="微软雅黑" panose="020B0503020204020204" pitchFamily="34" charset="-122"/>
              <a:ea typeface="微软雅黑" panose="020B0503020204020204" pitchFamily="34" charset="-122"/>
              <a:cs typeface="+mn-ea"/>
              <a:sym typeface="+mn-lt"/>
            </a:endParaRPr>
          </a:p>
          <a:p>
            <a:pPr marL="171450" lvl="0" indent="-171450" defTabSz="914400">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cs typeface="+mn-ea"/>
              <a:sym typeface="+mn-lt"/>
            </a:endParaRPr>
          </a:p>
          <a:p>
            <a:pPr marL="171450" lvl="0" indent="-171450" defTabSz="914400">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cs typeface="+mn-ea"/>
                <a:sym typeface="+mn-lt"/>
              </a:rPr>
              <a:t>秘书处介绍标准起草组成员情况。</a:t>
            </a:r>
            <a:endParaRPr lang="en-US" altLang="zh-CN" sz="1200" dirty="0">
              <a:latin typeface="微软雅黑" panose="020B0503020204020204" pitchFamily="34" charset="-122"/>
              <a:ea typeface="微软雅黑" panose="020B0503020204020204" pitchFamily="34" charset="-122"/>
              <a:cs typeface="+mn-ea"/>
              <a:sym typeface="+mn-lt"/>
            </a:endParaRPr>
          </a:p>
          <a:p>
            <a:pPr marL="171450" lvl="0" indent="-171450" defTabSz="914400">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cs typeface="+mn-ea"/>
                <a:sym typeface="+mn-lt"/>
              </a:rPr>
              <a:t>项目负责人汇报了标准制定背景、主要内容、工作计划等。</a:t>
            </a:r>
            <a:endParaRPr lang="en-US" altLang="zh-CN" sz="1200" dirty="0">
              <a:latin typeface="微软雅黑" panose="020B0503020204020204" pitchFamily="34" charset="-122"/>
              <a:ea typeface="微软雅黑" panose="020B0503020204020204" pitchFamily="34" charset="-122"/>
              <a:cs typeface="+mn-ea"/>
              <a:sym typeface="+mn-lt"/>
            </a:endParaRPr>
          </a:p>
        </p:txBody>
      </p:sp>
      <p:sp>
        <p:nvSpPr>
          <p:cNvPr id="1048783" name="文本框 4"/>
          <p:cNvSpPr txBox="1"/>
          <p:nvPr>
            <p:custDataLst>
              <p:tags r:id="rId2"/>
            </p:custDataLst>
          </p:nvPr>
        </p:nvSpPr>
        <p:spPr>
          <a:xfrm>
            <a:off x="2528367" y="2208477"/>
            <a:ext cx="1722198" cy="1717041"/>
          </a:xfrm>
          <a:prstGeom prst="rect">
            <a:avLst/>
          </a:prstGeom>
          <a:noFill/>
        </p:spPr>
        <p:txBody>
          <a:bodyPr wrap="square">
            <a:spAutoFit/>
          </a:bodyPr>
          <a:lstStyle/>
          <a:p>
            <a:pPr defTabSz="914400"/>
            <a:r>
              <a:rPr lang="en-US" altLang="zh-CN" b="1" dirty="0">
                <a:latin typeface="微软雅黑" panose="020B0503020204020204" pitchFamily="34" charset="-122"/>
                <a:ea typeface="微软雅黑" panose="020B0503020204020204" pitchFamily="34" charset="-122"/>
              </a:rPr>
              <a:t>2025</a:t>
            </a:r>
            <a:r>
              <a:rPr lang="zh-CN" altLang="en-US" b="1" dirty="0">
                <a:latin typeface="微软雅黑" panose="020B0503020204020204" pitchFamily="34" charset="-122"/>
                <a:ea typeface="微软雅黑" panose="020B0503020204020204" pitchFamily="34" charset="-122"/>
              </a:rPr>
              <a:t>年</a:t>
            </a:r>
            <a:r>
              <a:rPr lang="en-US" altLang="zh-CN" b="1" dirty="0">
                <a:latin typeface="微软雅黑" panose="020B0503020204020204" pitchFamily="34" charset="-122"/>
                <a:ea typeface="微软雅黑" panose="020B0503020204020204" pitchFamily="34" charset="-122"/>
              </a:rPr>
              <a:t>3</a:t>
            </a:r>
            <a:r>
              <a:rPr lang="zh-CN" altLang="en-US" b="1" dirty="0">
                <a:latin typeface="微软雅黑" panose="020B0503020204020204" pitchFamily="34" charset="-122"/>
                <a:ea typeface="微软雅黑" panose="020B0503020204020204" pitchFamily="34" charset="-122"/>
              </a:rPr>
              <a:t>月</a:t>
            </a:r>
            <a:r>
              <a:rPr lang="en-US" altLang="zh-CN" b="1" dirty="0">
                <a:latin typeface="微软雅黑" panose="020B0503020204020204" pitchFamily="34" charset="-122"/>
                <a:ea typeface="微软雅黑" panose="020B0503020204020204" pitchFamily="34" charset="-122"/>
              </a:rPr>
              <a:t>10</a:t>
            </a:r>
            <a:r>
              <a:rPr lang="zh-CN" altLang="en-US" b="1" dirty="0">
                <a:latin typeface="微软雅黑" panose="020B0503020204020204" pitchFamily="34" charset="-122"/>
                <a:ea typeface="微软雅黑" panose="020B0503020204020204" pitchFamily="34" charset="-122"/>
              </a:rPr>
              <a:t>日</a:t>
            </a:r>
            <a:endParaRPr lang="en-US" altLang="zh-CN" b="1" dirty="0">
              <a:latin typeface="微软雅黑" panose="020B0503020204020204" pitchFamily="34" charset="-122"/>
              <a:ea typeface="微软雅黑" panose="020B0503020204020204" pitchFamily="34" charset="-122"/>
            </a:endParaRPr>
          </a:p>
          <a:p>
            <a:pPr marL="171450" indent="-171450" defTabSz="914400">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cs typeface="+mn-ea"/>
              <a:sym typeface="+mn-lt"/>
            </a:endParaRPr>
          </a:p>
          <a:p>
            <a:pPr marL="171450" indent="-171450" defTabSz="914400">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cs typeface="+mn-ea"/>
                <a:sym typeface="+mn-lt"/>
              </a:rPr>
              <a:t>项目负责人对标准的范围、主要内容进行了汇报。</a:t>
            </a:r>
            <a:endParaRPr lang="en-US" altLang="zh-CN" sz="1200" dirty="0">
              <a:latin typeface="微软雅黑" panose="020B0503020204020204" pitchFamily="34" charset="-122"/>
              <a:ea typeface="微软雅黑" panose="020B0503020204020204" pitchFamily="34" charset="-122"/>
              <a:cs typeface="+mn-ea"/>
              <a:sym typeface="+mn-lt"/>
            </a:endParaRPr>
          </a:p>
          <a:p>
            <a:pPr marL="171450" indent="-171450" defTabSz="91440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cs typeface="+mn-ea"/>
                <a:sym typeface="+mn-lt"/>
              </a:rPr>
              <a:t>起草组对标准中试验条件、试验示意图、试验设备等方面进行了讨论。</a:t>
            </a:r>
          </a:p>
        </p:txBody>
      </p:sp>
      <p:sp>
        <p:nvSpPr>
          <p:cNvPr id="1048784" name="文本框 5"/>
          <p:cNvSpPr txBox="1"/>
          <p:nvPr>
            <p:custDataLst>
              <p:tags r:id="rId3"/>
            </p:custDataLst>
          </p:nvPr>
        </p:nvSpPr>
        <p:spPr>
          <a:xfrm>
            <a:off x="6751012" y="2199239"/>
            <a:ext cx="1739685" cy="1183641"/>
          </a:xfrm>
          <a:prstGeom prst="rect">
            <a:avLst/>
          </a:prstGeom>
          <a:noFill/>
        </p:spPr>
        <p:txBody>
          <a:bodyPr wrap="square">
            <a:spAutoFit/>
          </a:bodyPr>
          <a:lstStyle/>
          <a:p>
            <a:pPr lvl="0" defTabSz="914400"/>
            <a:r>
              <a:rPr lang="en-US" altLang="zh-CN" b="1" dirty="0">
                <a:latin typeface="微软雅黑" panose="020B0503020204020204" pitchFamily="34" charset="-122"/>
                <a:ea typeface="微软雅黑" panose="020B0503020204020204" pitchFamily="34" charset="-122"/>
                <a:cs typeface="+mn-ea"/>
                <a:sym typeface="+mn-lt"/>
              </a:rPr>
              <a:t>2025</a:t>
            </a:r>
            <a:r>
              <a:rPr lang="zh-CN" altLang="en-US" b="1" dirty="0">
                <a:latin typeface="微软雅黑" panose="020B0503020204020204" pitchFamily="34" charset="-122"/>
                <a:ea typeface="微软雅黑" panose="020B0503020204020204" pitchFamily="34" charset="-122"/>
                <a:cs typeface="+mn-ea"/>
                <a:sym typeface="+mn-lt"/>
              </a:rPr>
              <a:t>年</a:t>
            </a:r>
            <a:r>
              <a:rPr lang="en-US" altLang="zh-CN" b="1" dirty="0">
                <a:latin typeface="微软雅黑" panose="020B0503020204020204" pitchFamily="34" charset="-122"/>
                <a:ea typeface="微软雅黑" panose="020B0503020204020204" pitchFamily="34" charset="-122"/>
                <a:cs typeface="+mn-ea"/>
                <a:sym typeface="+mn-lt"/>
              </a:rPr>
              <a:t>4</a:t>
            </a:r>
            <a:r>
              <a:rPr lang="zh-CN" altLang="en-US" b="1" dirty="0">
                <a:latin typeface="微软雅黑" panose="020B0503020204020204" pitchFamily="34" charset="-122"/>
                <a:ea typeface="微软雅黑" panose="020B0503020204020204" pitchFamily="34" charset="-122"/>
                <a:cs typeface="+mn-ea"/>
                <a:sym typeface="+mn-lt"/>
              </a:rPr>
              <a:t>月</a:t>
            </a:r>
            <a:r>
              <a:rPr lang="en-US" altLang="zh-CN" b="1" dirty="0">
                <a:latin typeface="微软雅黑" panose="020B0503020204020204" pitchFamily="34" charset="-122"/>
                <a:ea typeface="微软雅黑" panose="020B0503020204020204" pitchFamily="34" charset="-122"/>
                <a:cs typeface="+mn-ea"/>
                <a:sym typeface="+mn-lt"/>
              </a:rPr>
              <a:t>29</a:t>
            </a:r>
            <a:r>
              <a:rPr lang="zh-CN" altLang="en-US" b="1" dirty="0">
                <a:latin typeface="微软雅黑" panose="020B0503020204020204" pitchFamily="34" charset="-122"/>
                <a:ea typeface="微软雅黑" panose="020B0503020204020204" pitchFamily="34" charset="-122"/>
                <a:cs typeface="+mn-ea"/>
                <a:sym typeface="+mn-lt"/>
              </a:rPr>
              <a:t>日</a:t>
            </a:r>
            <a:endParaRPr lang="en-US" altLang="zh-CN" b="1" dirty="0">
              <a:latin typeface="微软雅黑" panose="020B0503020204020204" pitchFamily="34" charset="-122"/>
              <a:ea typeface="微软雅黑" panose="020B0503020204020204" pitchFamily="34" charset="-122"/>
              <a:cs typeface="+mn-ea"/>
              <a:sym typeface="+mn-lt"/>
            </a:endParaRPr>
          </a:p>
          <a:p>
            <a:pPr marL="171450" lvl="0" indent="-171450" defTabSz="914400">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cs typeface="+mn-ea"/>
              <a:sym typeface="+mn-lt"/>
            </a:endParaRPr>
          </a:p>
          <a:p>
            <a:pPr marL="171450" lvl="0" indent="-171450" defTabSz="914400">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cs typeface="+mn-ea"/>
                <a:sym typeface="+mn-lt"/>
              </a:rPr>
              <a:t>介绍标准的修改情况。</a:t>
            </a:r>
            <a:endParaRPr lang="en-US" altLang="zh-CN" sz="1200" dirty="0">
              <a:latin typeface="微软雅黑" panose="020B0503020204020204" pitchFamily="34" charset="-122"/>
              <a:ea typeface="微软雅黑" panose="020B0503020204020204" pitchFamily="34" charset="-122"/>
              <a:cs typeface="+mn-ea"/>
              <a:sym typeface="+mn-lt"/>
            </a:endParaRPr>
          </a:p>
          <a:p>
            <a:pPr marL="171450" lvl="0" indent="-171450" defTabSz="914400">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cs typeface="+mn-ea"/>
                <a:sym typeface="+mn-lt"/>
              </a:rPr>
              <a:t>详细讨论了数据采集允许偏差、工作模式建立等技术内容。</a:t>
            </a:r>
            <a:endParaRPr kumimoji="0" lang="zh-CN" altLang="en-US"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48785" name="文本框 28"/>
          <p:cNvSpPr txBox="1"/>
          <p:nvPr>
            <p:custDataLst>
              <p:tags r:id="rId4"/>
            </p:custDataLst>
          </p:nvPr>
        </p:nvSpPr>
        <p:spPr>
          <a:xfrm>
            <a:off x="4660843" y="2199239"/>
            <a:ext cx="1785018" cy="1361440"/>
          </a:xfrm>
          <a:prstGeom prst="rect">
            <a:avLst/>
          </a:prstGeom>
          <a:noFill/>
        </p:spPr>
        <p:txBody>
          <a:bodyPr wrap="square">
            <a:spAutoFit/>
          </a:bodyPr>
          <a:lstStyle/>
          <a:p>
            <a:pPr lvl="0" defTabSz="914400"/>
            <a:r>
              <a:rPr lang="en-US" altLang="zh-CN" b="1" dirty="0">
                <a:latin typeface="微软雅黑" panose="020B0503020204020204" pitchFamily="34" charset="-122"/>
                <a:ea typeface="微软雅黑" panose="020B0503020204020204" pitchFamily="34" charset="-122"/>
                <a:cs typeface="+mn-ea"/>
                <a:sym typeface="+mn-lt"/>
              </a:rPr>
              <a:t>2025</a:t>
            </a:r>
            <a:r>
              <a:rPr lang="zh-CN" altLang="en-US" b="1" dirty="0">
                <a:latin typeface="微软雅黑" panose="020B0503020204020204" pitchFamily="34" charset="-122"/>
                <a:ea typeface="微软雅黑" panose="020B0503020204020204" pitchFamily="34" charset="-122"/>
                <a:cs typeface="+mn-ea"/>
                <a:sym typeface="+mn-lt"/>
              </a:rPr>
              <a:t>年</a:t>
            </a:r>
            <a:r>
              <a:rPr lang="en-US" altLang="zh-CN" b="1" dirty="0">
                <a:latin typeface="微软雅黑" panose="020B0503020204020204" pitchFamily="34" charset="-122"/>
                <a:ea typeface="微软雅黑" panose="020B0503020204020204" pitchFamily="34" charset="-122"/>
                <a:cs typeface="+mn-ea"/>
                <a:sym typeface="+mn-lt"/>
              </a:rPr>
              <a:t>4</a:t>
            </a:r>
            <a:r>
              <a:rPr lang="zh-CN" altLang="en-US" b="1" dirty="0">
                <a:latin typeface="微软雅黑" panose="020B0503020204020204" pitchFamily="34" charset="-122"/>
                <a:ea typeface="微软雅黑" panose="020B0503020204020204" pitchFamily="34" charset="-122"/>
                <a:cs typeface="+mn-ea"/>
                <a:sym typeface="+mn-lt"/>
              </a:rPr>
              <a:t>月</a:t>
            </a:r>
            <a:r>
              <a:rPr lang="en-US" altLang="zh-CN" b="1" dirty="0">
                <a:latin typeface="微软雅黑" panose="020B0503020204020204" pitchFamily="34" charset="-122"/>
                <a:ea typeface="微软雅黑" panose="020B0503020204020204" pitchFamily="34" charset="-122"/>
                <a:cs typeface="+mn-ea"/>
                <a:sym typeface="+mn-lt"/>
              </a:rPr>
              <a:t>27</a:t>
            </a:r>
            <a:r>
              <a:rPr lang="zh-CN" altLang="en-US" b="1" dirty="0">
                <a:latin typeface="微软雅黑" panose="020B0503020204020204" pitchFamily="34" charset="-122"/>
                <a:ea typeface="微软雅黑" panose="020B0503020204020204" pitchFamily="34" charset="-122"/>
                <a:cs typeface="+mn-ea"/>
                <a:sym typeface="+mn-lt"/>
              </a:rPr>
              <a:t>日</a:t>
            </a:r>
            <a:endParaRPr lang="en-US" altLang="zh-CN" b="1" dirty="0">
              <a:latin typeface="微软雅黑" panose="020B0503020204020204" pitchFamily="34" charset="-122"/>
              <a:ea typeface="微软雅黑" panose="020B0503020204020204" pitchFamily="34" charset="-122"/>
              <a:cs typeface="+mn-ea"/>
              <a:sym typeface="+mn-lt"/>
            </a:endParaRPr>
          </a:p>
          <a:p>
            <a:pPr marL="171450" lvl="0" indent="-171450" defTabSz="914400">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cs typeface="+mn-ea"/>
              <a:sym typeface="+mn-lt"/>
            </a:endParaRPr>
          </a:p>
          <a:p>
            <a:pPr marL="171450" lvl="0" indent="-171450" defTabSz="914400">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cs typeface="+mn-ea"/>
                <a:sym typeface="+mn-lt"/>
              </a:rPr>
              <a:t>介绍标准的修改情况。</a:t>
            </a:r>
            <a:endParaRPr lang="en-US" altLang="zh-CN" sz="1200" dirty="0">
              <a:latin typeface="微软雅黑" panose="020B0503020204020204" pitchFamily="34" charset="-122"/>
              <a:ea typeface="微软雅黑" panose="020B0503020204020204" pitchFamily="34" charset="-122"/>
              <a:cs typeface="+mn-ea"/>
              <a:sym typeface="+mn-lt"/>
            </a:endParaRPr>
          </a:p>
          <a:p>
            <a:pPr marL="171450" lvl="0" indent="-171450" defTabSz="914400">
              <a:buFont typeface="Wingdings" panose="05000000000000000000" pitchFamily="2" charset="2"/>
              <a:buChar char="ü"/>
            </a:pPr>
            <a:r>
              <a:rPr lang="zh-CN" altLang="en-US" sz="1200" dirty="0">
                <a:latin typeface="微软雅黑" panose="020B0503020204020204" pitchFamily="34" charset="-122"/>
                <a:ea typeface="微软雅黑" panose="020B0503020204020204" pitchFamily="34" charset="-122"/>
                <a:cs typeface="+mn-ea"/>
                <a:sym typeface="+mn-lt"/>
              </a:rPr>
              <a:t>与会专家对试验方法及试验判定、试验数据的处理等技术内容进行了审议讨论。</a:t>
            </a:r>
          </a:p>
        </p:txBody>
      </p:sp>
      <p:sp>
        <p:nvSpPr>
          <p:cNvPr id="1048786" name="文本框 6"/>
          <p:cNvSpPr txBox="1"/>
          <p:nvPr/>
        </p:nvSpPr>
        <p:spPr>
          <a:xfrm>
            <a:off x="459135" y="4008434"/>
            <a:ext cx="1724926" cy="701041"/>
          </a:xfrm>
          <a:prstGeom prst="rect">
            <a:avLst/>
          </a:prstGeom>
          <a:noFill/>
        </p:spPr>
        <p:txBody>
          <a:bodyPr wrap="square">
            <a:spAutoFit/>
          </a:bodyPr>
          <a:lstStyle/>
          <a:p>
            <a:pPr lvl="0" defTabSz="914400"/>
            <a:r>
              <a:rPr lang="en-US" altLang="zh-CN"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内燃机电控单元可靠性试验方法</a:t>
            </a:r>
            <a:r>
              <a:rPr lang="en-US" altLang="zh-CN" b="1"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第</a:t>
            </a:r>
            <a:r>
              <a:rPr lang="en-US" altLang="zh-CN" b="1" dirty="0">
                <a:solidFill>
                  <a:schemeClr val="bg1"/>
                </a:solidFill>
                <a:latin typeface="微软雅黑" panose="020B0503020204020204" pitchFamily="34" charset="-122"/>
                <a:ea typeface="微软雅黑" panose="020B0503020204020204" pitchFamily="34" charset="-122"/>
                <a:cs typeface="+mn-ea"/>
                <a:sym typeface="+mn-lt"/>
              </a:rPr>
              <a:t>1</a:t>
            </a: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次工作组会议</a:t>
            </a:r>
          </a:p>
        </p:txBody>
      </p:sp>
      <p:sp>
        <p:nvSpPr>
          <p:cNvPr id="1048787" name="圆角矩形 17"/>
          <p:cNvSpPr/>
          <p:nvPr/>
        </p:nvSpPr>
        <p:spPr>
          <a:xfrm>
            <a:off x="186055" y="48323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5</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标准化活动</a:t>
            </a:r>
          </a:p>
        </p:txBody>
      </p:sp>
      <p:sp>
        <p:nvSpPr>
          <p:cNvPr id="1048788" name="矩形 21"/>
          <p:cNvSpPr/>
          <p:nvPr/>
        </p:nvSpPr>
        <p:spPr>
          <a:xfrm>
            <a:off x="400684" y="1065530"/>
            <a:ext cx="8147686" cy="307777"/>
          </a:xfrm>
          <a:prstGeom prst="rect">
            <a:avLst/>
          </a:prstGeom>
        </p:spPr>
        <p:txBody>
          <a:bodyPr wrap="square">
            <a:spAutoFit/>
          </a:bodyPr>
          <a:lstStyle/>
          <a:p>
            <a:pPr marL="285750" indent="-285750" algn="l">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线上召开</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sym typeface="+mn-lt"/>
              </a:rPr>
              <a:t>4</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sym typeface="+mn-lt"/>
              </a:rPr>
              <a:t>次行业标准工作组讨论会议，提高标准草案质量</a:t>
            </a:r>
          </a:p>
        </p:txBody>
      </p:sp>
      <p:sp>
        <p:nvSpPr>
          <p:cNvPr id="1048789" name="文本框 22"/>
          <p:cNvSpPr txBox="1"/>
          <p:nvPr/>
        </p:nvSpPr>
        <p:spPr>
          <a:xfrm>
            <a:off x="2552457" y="4008434"/>
            <a:ext cx="1833318" cy="701041"/>
          </a:xfrm>
          <a:prstGeom prst="rect">
            <a:avLst/>
          </a:prstGeom>
          <a:noFill/>
        </p:spPr>
        <p:txBody>
          <a:bodyPr wrap="square">
            <a:spAutoFit/>
          </a:bodyPr>
          <a:lstStyle>
            <a:defPPr>
              <a:defRPr lang="zh-CN"/>
            </a:defPPr>
            <a:lvl1pPr marL="285750" lvl="0" indent="-285750" defTabSz="914400">
              <a:buFont typeface="Wingdings" panose="05000000000000000000" pitchFamily="2" charset="2"/>
              <a:buChar char="n"/>
              <a:defRPr b="1">
                <a:latin typeface="微软雅黑" panose="020B0503020204020204" pitchFamily="34" charset="-122"/>
                <a:ea typeface="微软雅黑" panose="020B0503020204020204" pitchFamily="34" charset="-122"/>
                <a:cs typeface="+mn-ea"/>
              </a:defRPr>
            </a:lvl1pPr>
          </a:lstStyle>
          <a:p>
            <a:pPr marL="0" indent="0">
              <a:buNone/>
            </a:pPr>
            <a:r>
              <a:rPr lang="en-US" altLang="zh-CN" dirty="0">
                <a:solidFill>
                  <a:schemeClr val="bg1"/>
                </a:solidFill>
              </a:rPr>
              <a:t>《</a:t>
            </a:r>
            <a:r>
              <a:rPr lang="zh-CN" altLang="en-US" dirty="0">
                <a:solidFill>
                  <a:schemeClr val="bg1"/>
                </a:solidFill>
              </a:rPr>
              <a:t>柴油机尿素品质传感器可靠性试验方法</a:t>
            </a:r>
            <a:r>
              <a:rPr lang="en-US" altLang="zh-CN" dirty="0">
                <a:solidFill>
                  <a:schemeClr val="bg1"/>
                </a:solidFill>
              </a:rPr>
              <a:t>》</a:t>
            </a:r>
            <a:r>
              <a:rPr lang="zh-CN" altLang="en-US" dirty="0">
                <a:solidFill>
                  <a:schemeClr val="bg1"/>
                </a:solidFill>
              </a:rPr>
              <a:t>第</a:t>
            </a:r>
            <a:r>
              <a:rPr lang="en-US" altLang="zh-CN" dirty="0">
                <a:solidFill>
                  <a:schemeClr val="bg1"/>
                </a:solidFill>
              </a:rPr>
              <a:t>1</a:t>
            </a:r>
            <a:r>
              <a:rPr lang="zh-CN" altLang="en-US" dirty="0">
                <a:solidFill>
                  <a:schemeClr val="bg1"/>
                </a:solidFill>
              </a:rPr>
              <a:t>次工作组会议</a:t>
            </a:r>
          </a:p>
        </p:txBody>
      </p:sp>
      <p:sp>
        <p:nvSpPr>
          <p:cNvPr id="1048790" name="文本框 23"/>
          <p:cNvSpPr txBox="1"/>
          <p:nvPr/>
        </p:nvSpPr>
        <p:spPr>
          <a:xfrm>
            <a:off x="6808381" y="3984343"/>
            <a:ext cx="1682316" cy="701040"/>
          </a:xfrm>
          <a:prstGeom prst="rect">
            <a:avLst/>
          </a:prstGeom>
          <a:noFill/>
        </p:spPr>
        <p:txBody>
          <a:bodyPr wrap="square">
            <a:spAutoFit/>
          </a:bodyPr>
          <a:lstStyle>
            <a:defPPr>
              <a:defRPr lang="zh-CN"/>
            </a:defPPr>
            <a:lvl1pPr marL="285750" lvl="0" indent="-285750" defTabSz="914400">
              <a:buFont typeface="Wingdings" panose="05000000000000000000" pitchFamily="2" charset="2"/>
              <a:buChar char="n"/>
              <a:defRPr b="1">
                <a:latin typeface="微软雅黑" panose="020B0503020204020204" pitchFamily="34" charset="-122"/>
                <a:ea typeface="微软雅黑" panose="020B0503020204020204" pitchFamily="34" charset="-122"/>
                <a:cs typeface="+mn-ea"/>
              </a:defRPr>
            </a:lvl1pPr>
          </a:lstStyle>
          <a:p>
            <a:pPr marL="0" indent="0">
              <a:buNone/>
            </a:pPr>
            <a:r>
              <a:rPr lang="en-US" altLang="zh-CN" dirty="0">
                <a:solidFill>
                  <a:schemeClr val="bg1"/>
                </a:solidFill>
              </a:rPr>
              <a:t>《</a:t>
            </a:r>
            <a:r>
              <a:rPr lang="zh-CN" altLang="en-US" dirty="0">
                <a:solidFill>
                  <a:schemeClr val="bg1"/>
                </a:solidFill>
              </a:rPr>
              <a:t>内燃机电控单元可靠性试验方法</a:t>
            </a:r>
            <a:r>
              <a:rPr lang="en-US" altLang="zh-CN" dirty="0">
                <a:solidFill>
                  <a:schemeClr val="bg1"/>
                </a:solidFill>
              </a:rPr>
              <a:t>》</a:t>
            </a:r>
            <a:r>
              <a:rPr lang="zh-CN" altLang="en-US" dirty="0">
                <a:solidFill>
                  <a:schemeClr val="bg1"/>
                </a:solidFill>
              </a:rPr>
              <a:t>第</a:t>
            </a:r>
            <a:r>
              <a:rPr lang="en-US" altLang="zh-CN" dirty="0">
                <a:solidFill>
                  <a:schemeClr val="bg1"/>
                </a:solidFill>
              </a:rPr>
              <a:t>3</a:t>
            </a:r>
            <a:r>
              <a:rPr lang="zh-CN" altLang="en-US" dirty="0">
                <a:solidFill>
                  <a:schemeClr val="bg1"/>
                </a:solidFill>
              </a:rPr>
              <a:t>次工作组会议</a:t>
            </a:r>
          </a:p>
        </p:txBody>
      </p:sp>
      <p:sp>
        <p:nvSpPr>
          <p:cNvPr id="1048791" name="文本框 24"/>
          <p:cNvSpPr txBox="1"/>
          <p:nvPr/>
        </p:nvSpPr>
        <p:spPr>
          <a:xfrm>
            <a:off x="4660842" y="4018136"/>
            <a:ext cx="1806018" cy="701041"/>
          </a:xfrm>
          <a:prstGeom prst="rect">
            <a:avLst/>
          </a:prstGeom>
          <a:noFill/>
        </p:spPr>
        <p:txBody>
          <a:bodyPr wrap="square">
            <a:spAutoFit/>
          </a:bodyPr>
          <a:lstStyle>
            <a:defPPr>
              <a:defRPr lang="zh-CN"/>
            </a:defPPr>
            <a:lvl1pPr marL="285750" lvl="0" indent="-285750" defTabSz="914400">
              <a:buFont typeface="Wingdings" panose="05000000000000000000" pitchFamily="2" charset="2"/>
              <a:buChar char="n"/>
              <a:defRPr b="1">
                <a:latin typeface="微软雅黑" panose="020B0503020204020204" pitchFamily="34" charset="-122"/>
                <a:ea typeface="微软雅黑" panose="020B0503020204020204" pitchFamily="34" charset="-122"/>
                <a:cs typeface="+mn-ea"/>
              </a:defRPr>
            </a:lvl1pPr>
          </a:lstStyle>
          <a:p>
            <a:pPr marL="0" indent="0">
              <a:buNone/>
            </a:pPr>
            <a:r>
              <a:rPr lang="en-US" altLang="zh-CN" dirty="0">
                <a:solidFill>
                  <a:schemeClr val="bg1"/>
                </a:solidFill>
              </a:rPr>
              <a:t>《</a:t>
            </a:r>
            <a:r>
              <a:rPr lang="zh-CN" altLang="en-US" dirty="0">
                <a:solidFill>
                  <a:schemeClr val="bg1"/>
                </a:solidFill>
              </a:rPr>
              <a:t>柴油机尿素品质传感器可靠性试验方法</a:t>
            </a:r>
            <a:r>
              <a:rPr lang="en-US" altLang="zh-CN" dirty="0">
                <a:solidFill>
                  <a:schemeClr val="bg1"/>
                </a:solidFill>
              </a:rPr>
              <a:t>》</a:t>
            </a:r>
            <a:r>
              <a:rPr lang="zh-CN" altLang="en-US" dirty="0">
                <a:solidFill>
                  <a:schemeClr val="bg1"/>
                </a:solidFill>
              </a:rPr>
              <a:t>第</a:t>
            </a:r>
            <a:r>
              <a:rPr lang="en-US" altLang="zh-CN" dirty="0">
                <a:solidFill>
                  <a:schemeClr val="bg1"/>
                </a:solidFill>
              </a:rPr>
              <a:t>3</a:t>
            </a:r>
            <a:r>
              <a:rPr lang="zh-CN" altLang="en-US" dirty="0">
                <a:solidFill>
                  <a:schemeClr val="bg1"/>
                </a:solidFill>
              </a:rPr>
              <a:t>次工作组会议</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5" name="文本框 4"/>
          <p:cNvSpPr txBox="1"/>
          <p:nvPr/>
        </p:nvSpPr>
        <p:spPr>
          <a:xfrm>
            <a:off x="6172626" y="2415923"/>
            <a:ext cx="2741814" cy="802640"/>
          </a:xfrm>
          <a:prstGeom prst="rect">
            <a:avLst/>
          </a:prstGeom>
          <a:noFill/>
        </p:spPr>
        <p:txBody>
          <a:bodyPr wrap="square">
            <a:spAutoFit/>
          </a:bodyPr>
          <a:lstStyle/>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全国内燃机标准化技术委员会及其中小功率内燃机分技术委员会</a:t>
            </a:r>
            <a:r>
              <a:rPr lang="en-US" altLang="zh-CN" sz="1200" dirty="0">
                <a:latin typeface="微软雅黑" panose="020B0503020204020204" pitchFamily="34" charset="-122"/>
                <a:ea typeface="微软雅黑" panose="020B0503020204020204" pitchFamily="34" charset="-122"/>
              </a:rPr>
              <a:t>2025</a:t>
            </a:r>
            <a:r>
              <a:rPr lang="zh-CN" altLang="en-US" sz="1200" dirty="0">
                <a:latin typeface="微软雅黑" panose="020B0503020204020204" pitchFamily="34" charset="-122"/>
                <a:ea typeface="微软雅黑" panose="020B0503020204020204" pitchFamily="34" charset="-122"/>
              </a:rPr>
              <a:t>年第一次标准化工作会议暨标准审查、立项评审和宣贯联合大会</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1048796" name="文本框 36"/>
          <p:cNvSpPr txBox="1"/>
          <p:nvPr/>
        </p:nvSpPr>
        <p:spPr>
          <a:xfrm>
            <a:off x="6243370" y="1979577"/>
            <a:ext cx="236426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pP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2025</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年</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7</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月</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17</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日</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-7</a:t>
            </a:r>
            <a:r>
              <a:rPr lang="zh-CN" altLang="en-US" b="1" dirty="0">
                <a:latin typeface="微软雅黑" panose="020B0503020204020204" pitchFamily="34" charset="-122"/>
                <a:ea typeface="微软雅黑" panose="020B0503020204020204" pitchFamily="34" charset="-122"/>
                <a:cs typeface="+mn-ea"/>
                <a:sym typeface="+mn-lt"/>
              </a:rPr>
              <a:t>月</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18</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日</a:t>
            </a:r>
            <a:endPar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48797" name="文本框 42"/>
          <p:cNvSpPr txBox="1"/>
          <p:nvPr/>
        </p:nvSpPr>
        <p:spPr>
          <a:xfrm>
            <a:off x="3245961" y="2415923"/>
            <a:ext cx="2741814" cy="646331"/>
          </a:xfrm>
          <a:prstGeom prst="rect">
            <a:avLst/>
          </a:prstGeom>
          <a:noFill/>
        </p:spPr>
        <p:txBody>
          <a:bodyPr wrap="square">
            <a:spAutoFit/>
          </a:bodyPr>
          <a:lstStyle/>
          <a:p>
            <a:pPr marL="171450" marR="0" lvl="0" indent="-171450" defTabSz="914400" rtl="0" eaLnBrk="1" fontAlgn="auto" latinLnBrk="0" hangingPunct="1">
              <a:lnSpc>
                <a:spcPct val="100000"/>
              </a:lnSpc>
              <a:spcBef>
                <a:spcPts val="0"/>
              </a:spcBef>
              <a:spcAft>
                <a:spcPts val="0"/>
              </a:spcAft>
              <a:buClrTx/>
              <a:buSzTx/>
              <a:buFont typeface="Wingdings" panose="05000000000000000000" pitchFamily="2" charset="2"/>
              <a:buChar char="Ø"/>
            </a:pPr>
            <a:r>
              <a:rPr kumimoji="0" lang="zh-CN" altLang="en-US"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内燃机行业“十五五”标准化规划合稿评审暨国家标准立项评审征求意见、重点国家标准实施会议</a:t>
            </a:r>
            <a:endParaRPr kumimoji="0"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48798" name="文本框 43"/>
          <p:cNvSpPr txBox="1"/>
          <p:nvPr/>
        </p:nvSpPr>
        <p:spPr>
          <a:xfrm>
            <a:off x="3245961" y="1979577"/>
            <a:ext cx="2158619" cy="30670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pP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2025</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年</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 4</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月</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22</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日</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-25</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日</a:t>
            </a:r>
          </a:p>
        </p:txBody>
      </p:sp>
      <p:sp>
        <p:nvSpPr>
          <p:cNvPr id="1048799" name="圆角矩形 2"/>
          <p:cNvSpPr/>
          <p:nvPr/>
        </p:nvSpPr>
        <p:spPr>
          <a:xfrm>
            <a:off x="186055" y="60769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5</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标准化活动</a:t>
            </a:r>
          </a:p>
        </p:txBody>
      </p:sp>
      <p:sp>
        <p:nvSpPr>
          <p:cNvPr id="1048800" name="文本框 48"/>
          <p:cNvSpPr txBox="1"/>
          <p:nvPr/>
        </p:nvSpPr>
        <p:spPr>
          <a:xfrm>
            <a:off x="344286" y="1146499"/>
            <a:ext cx="7711513" cy="377411"/>
          </a:xfrm>
          <a:prstGeom prst="rect">
            <a:avLst/>
          </a:prstGeom>
          <a:noFill/>
        </p:spPr>
        <p:txBody>
          <a:bodyPr wrap="square">
            <a:spAutoFit/>
          </a:bodyPr>
          <a:lstStyle/>
          <a:p>
            <a:pPr marL="285750" indent="-285750" algn="l">
              <a:lnSpc>
                <a:spcPct val="150000"/>
              </a:lnSpc>
              <a:buClrTx/>
              <a:buSzTx/>
              <a:buFont typeface="Wingdings" panose="05000000000000000000" charset="0"/>
              <a:buChar char="n"/>
            </a:pP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积极参加全国内燃机标准化技术委员会组织的相关活动</a:t>
            </a:r>
            <a:endParaRPr lang="zh-CN" altLang="zh-CN" sz="1400" dirty="0">
              <a:solidFill>
                <a:schemeClr val="tx1"/>
              </a:solidFill>
              <a:latin typeface="微软雅黑" panose="020B0503020204020204" pitchFamily="34" charset="-122"/>
              <a:ea typeface="微软雅黑" panose="020B0503020204020204" pitchFamily="34" charset="-122"/>
              <a:sym typeface="+mn-ea"/>
            </a:endParaRPr>
          </a:p>
        </p:txBody>
      </p:sp>
      <p:sp>
        <p:nvSpPr>
          <p:cNvPr id="1048801" name="文本框 53"/>
          <p:cNvSpPr txBox="1"/>
          <p:nvPr/>
        </p:nvSpPr>
        <p:spPr>
          <a:xfrm>
            <a:off x="231704" y="2415923"/>
            <a:ext cx="2829405" cy="461665"/>
          </a:xfrm>
          <a:prstGeom prst="rect">
            <a:avLst/>
          </a:prstGeom>
          <a:noFill/>
        </p:spPr>
        <p:txBody>
          <a:bodyPr wrap="square">
            <a:spAutoFit/>
          </a:bodyPr>
          <a:lstStyle/>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全国内燃机标委会国标复审暨</a:t>
            </a:r>
            <a:r>
              <a:rPr lang="en-US" altLang="zh-CN" sz="1200" dirty="0">
                <a:latin typeface="微软雅黑" panose="020B0503020204020204" pitchFamily="34" charset="-122"/>
                <a:ea typeface="微软雅黑" panose="020B0503020204020204" pitchFamily="34" charset="-122"/>
              </a:rPr>
              <a:t>2025</a:t>
            </a:r>
            <a:r>
              <a:rPr lang="zh-CN" altLang="en-US" sz="1200" dirty="0">
                <a:latin typeface="微软雅黑" panose="020B0503020204020204" pitchFamily="34" charset="-122"/>
                <a:ea typeface="微软雅黑" panose="020B0503020204020204" pitchFamily="34" charset="-122"/>
              </a:rPr>
              <a:t>年全体分标委、工作组年度工作会议</a:t>
            </a:r>
          </a:p>
        </p:txBody>
      </p:sp>
      <p:sp>
        <p:nvSpPr>
          <p:cNvPr id="1048802" name="文本框 54"/>
          <p:cNvSpPr txBox="1"/>
          <p:nvPr/>
        </p:nvSpPr>
        <p:spPr>
          <a:xfrm>
            <a:off x="307282" y="1979577"/>
            <a:ext cx="236426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pPr>
            <a:r>
              <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2025</a:t>
            </a: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年</a:t>
            </a:r>
            <a:r>
              <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3</a:t>
            </a:r>
            <a:r>
              <a:rPr lang="zh-CN" altLang="en-US" b="1" dirty="0">
                <a:latin typeface="微软雅黑" panose="020B0503020204020204" pitchFamily="34" charset="-122"/>
                <a:ea typeface="微软雅黑" panose="020B0503020204020204" pitchFamily="34" charset="-122"/>
                <a:cs typeface="+mn-ea"/>
                <a:sym typeface="+mn-lt"/>
              </a:rPr>
              <a:t>月</a:t>
            </a:r>
            <a:r>
              <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12</a:t>
            </a: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日</a:t>
            </a:r>
            <a:r>
              <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-3</a:t>
            </a: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月</a:t>
            </a:r>
            <a:r>
              <a:rPr kumimoji="0" lang="en-US" altLang="zh-CN"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14</a:t>
            </a:r>
            <a:r>
              <a:rPr kumimoji="0" lang="zh-CN" altLang="en-US"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日</a:t>
            </a:r>
          </a:p>
        </p:txBody>
      </p:sp>
      <p:pic>
        <p:nvPicPr>
          <p:cNvPr id="2097207" name="图片 5"/>
          <p:cNvPicPr>
            <a:picLocks noChangeAspect="1"/>
          </p:cNvPicPr>
          <p:nvPr/>
        </p:nvPicPr>
        <p:blipFill>
          <a:blip r:embed="rId3"/>
          <a:srcRect/>
          <a:stretch>
            <a:fillRect/>
          </a:stretch>
        </p:blipFill>
        <p:spPr>
          <a:xfrm>
            <a:off x="6259315" y="3273225"/>
            <a:ext cx="2600326" cy="1447551"/>
          </a:xfrm>
          <a:prstGeom prst="rect">
            <a:avLst/>
          </a:prstGeom>
        </p:spPr>
      </p:pic>
      <p:pic>
        <p:nvPicPr>
          <p:cNvPr id="2097208" name="图片 8"/>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344286" y="3273224"/>
            <a:ext cx="2741814" cy="1447551"/>
          </a:xfrm>
          <a:prstGeom prst="rect">
            <a:avLst/>
          </a:prstGeom>
        </p:spPr>
      </p:pic>
      <p:pic>
        <p:nvPicPr>
          <p:cNvPr id="2097209" name="图片 1"/>
          <p:cNvPicPr>
            <a:picLocks noChangeAspect="1"/>
          </p:cNvPicPr>
          <p:nvPr/>
        </p:nvPicPr>
        <p:blipFill>
          <a:blip r:embed="rId5"/>
          <a:stretch>
            <a:fillRect/>
          </a:stretch>
        </p:blipFill>
        <p:spPr>
          <a:xfrm>
            <a:off x="3335020" y="3246755"/>
            <a:ext cx="2674620" cy="147383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45759" name="直接连接符 3"/>
          <p:cNvCxnSpPr>
            <a:cxnSpLocks/>
          </p:cNvCxnSpPr>
          <p:nvPr/>
        </p:nvCxnSpPr>
        <p:spPr>
          <a:xfrm>
            <a:off x="4582204" y="1714500"/>
            <a:ext cx="0" cy="3305175"/>
          </a:xfrm>
          <a:prstGeom prst="line">
            <a:avLst/>
          </a:prstGeom>
          <a:ln w="57150">
            <a:gradFill>
              <a:gsLst>
                <a:gs pos="0">
                  <a:schemeClr val="accent1">
                    <a:lumMod val="5000"/>
                    <a:lumOff val="95000"/>
                  </a:schemeClr>
                </a:gs>
                <a:gs pos="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99" name="组合 15"/>
          <p:cNvGrpSpPr/>
          <p:nvPr/>
        </p:nvGrpSpPr>
        <p:grpSpPr>
          <a:xfrm>
            <a:off x="502979" y="1959796"/>
            <a:ext cx="3770846" cy="998893"/>
            <a:chOff x="2600526" y="927422"/>
            <a:chExt cx="1898723" cy="998893"/>
          </a:xfrm>
        </p:grpSpPr>
        <p:sp>
          <p:nvSpPr>
            <p:cNvPr id="1048806" name="文本框 16"/>
            <p:cNvSpPr txBox="1"/>
            <p:nvPr/>
          </p:nvSpPr>
          <p:spPr>
            <a:xfrm>
              <a:off x="2600526" y="1279984"/>
              <a:ext cx="1898723" cy="646331"/>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pPr>
              <a:r>
                <a:rPr kumimoji="0" lang="zh-CN" altLang="en-US"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中国内燃机工业协会、中国机械工业标准化技术协会</a:t>
              </a:r>
              <a:r>
                <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2025</a:t>
              </a:r>
              <a:r>
                <a:rPr kumimoji="0" lang="zh-CN" altLang="en-US"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年第一次团体标准审查、立项评审工作会议</a:t>
              </a:r>
              <a:endParaRPr kumimoji="0" lang="en-US" altLang="zh-CN"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cs typeface="+mn-ea"/>
                  <a:sym typeface="+mn-lt"/>
                </a:rPr>
                <a:t>发布</a:t>
              </a:r>
              <a:r>
                <a:rPr lang="en-US" altLang="zh-CN" sz="1200" dirty="0">
                  <a:latin typeface="微软雅黑" panose="020B0503020204020204" pitchFamily="34" charset="-122"/>
                  <a:ea typeface="微软雅黑" panose="020B0503020204020204" pitchFamily="34" charset="-122"/>
                  <a:cs typeface="+mn-ea"/>
                  <a:sym typeface="+mn-lt"/>
                </a:rPr>
                <a:t>4</a:t>
              </a:r>
              <a:r>
                <a:rPr lang="zh-CN" altLang="en-US" sz="1200" dirty="0">
                  <a:latin typeface="微软雅黑" panose="020B0503020204020204" pitchFamily="34" charset="-122"/>
                  <a:ea typeface="微软雅黑" panose="020B0503020204020204" pitchFamily="34" charset="-122"/>
                  <a:cs typeface="+mn-ea"/>
                  <a:sym typeface="+mn-lt"/>
                </a:rPr>
                <a:t>项可靠性团体标准</a:t>
              </a:r>
              <a:endParaRPr kumimoji="0" lang="zh-CN" altLang="en-US" sz="1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48807" name="文本框 17"/>
            <p:cNvSpPr txBox="1"/>
            <p:nvPr/>
          </p:nvSpPr>
          <p:spPr>
            <a:xfrm>
              <a:off x="2600526" y="927422"/>
              <a:ext cx="117735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pP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2025</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年</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5</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月</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20</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日</a:t>
              </a:r>
              <a:endPar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1048808" name="矩形 22"/>
          <p:cNvSpPr/>
          <p:nvPr/>
        </p:nvSpPr>
        <p:spPr>
          <a:xfrm>
            <a:off x="1922788" y="858021"/>
            <a:ext cx="3068312" cy="304165"/>
          </a:xfrm>
          <a:prstGeom prst="rect">
            <a:avLst/>
          </a:prstGeom>
        </p:spPr>
        <p:txBody>
          <a:bodyPr wrap="none">
            <a:noAutofit/>
          </a:bodyP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048809" name="文本框 27"/>
          <p:cNvSpPr txBox="1"/>
          <p:nvPr/>
        </p:nvSpPr>
        <p:spPr>
          <a:xfrm>
            <a:off x="4752975" y="2248584"/>
            <a:ext cx="4185226" cy="646331"/>
          </a:xfrm>
          <a:prstGeom prst="rect">
            <a:avLst/>
          </a:prstGeom>
          <a:noFill/>
        </p:spPr>
        <p:txBody>
          <a:bodyPr wrap="square">
            <a:spAutoFit/>
          </a:bodyPr>
          <a:lstStyle/>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国际标准国内研讨会暨</a:t>
            </a:r>
            <a:r>
              <a:rPr lang="en-US" altLang="zh-CN" sz="1200" dirty="0">
                <a:latin typeface="微软雅黑" panose="020B0503020204020204" pitchFamily="34" charset="-122"/>
                <a:ea typeface="微软雅黑" panose="020B0503020204020204" pitchFamily="34" charset="-122"/>
              </a:rPr>
              <a:t>OSD</a:t>
            </a:r>
            <a:r>
              <a:rPr lang="zh-CN" altLang="en-US" sz="1200" dirty="0">
                <a:latin typeface="微软雅黑" panose="020B0503020204020204" pitchFamily="34" charset="-122"/>
                <a:ea typeface="微软雅黑" panose="020B0503020204020204" pitchFamily="34" charset="-122"/>
              </a:rPr>
              <a:t>培训</a:t>
            </a:r>
          </a:p>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主持《氢燃料内燃机早燃识别与判定方法》预研项目汇报</a:t>
            </a:r>
          </a:p>
          <a:p>
            <a:pPr marL="171450" indent="-171450">
              <a:buFont typeface="Wingdings" panose="05000000000000000000" pitchFamily="2" charset="2"/>
              <a:buChar char="Ø"/>
            </a:pPr>
            <a:r>
              <a:rPr lang="en-US" altLang="zh-CN" sz="1200" dirty="0">
                <a:latin typeface="微软雅黑" panose="020B0503020204020204" pitchFamily="34" charset="-122"/>
                <a:ea typeface="微软雅黑" panose="020B0503020204020204" pitchFamily="34" charset="-122"/>
              </a:rPr>
              <a:t>ISO 3046-1</a:t>
            </a:r>
            <a:r>
              <a:rPr lang="zh-CN" altLang="en-US" sz="1200" dirty="0">
                <a:latin typeface="微软雅黑" panose="020B0503020204020204" pitchFamily="34" charset="-122"/>
                <a:ea typeface="微软雅黑" panose="020B0503020204020204" pitchFamily="34" charset="-122"/>
              </a:rPr>
              <a:t>国际标准启动会</a:t>
            </a:r>
          </a:p>
        </p:txBody>
      </p:sp>
      <p:sp>
        <p:nvSpPr>
          <p:cNvPr id="1048810" name="文本框 28"/>
          <p:cNvSpPr txBox="1"/>
          <p:nvPr/>
        </p:nvSpPr>
        <p:spPr>
          <a:xfrm>
            <a:off x="5039553" y="1923732"/>
            <a:ext cx="2124617" cy="3067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pP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2025</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年</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7</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月</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23</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日</a:t>
            </a:r>
            <a:r>
              <a:rPr kumimoji="0" lang="en-US" altLang="zh-CN"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-24</a:t>
            </a:r>
            <a:r>
              <a:rPr kumimoji="0" lang="zh-CN" altLang="en-US"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ea"/>
                <a:sym typeface="+mn-lt"/>
              </a:rPr>
              <a:t>日</a:t>
            </a:r>
          </a:p>
        </p:txBody>
      </p:sp>
      <p:sp>
        <p:nvSpPr>
          <p:cNvPr id="1048811" name="文本框 30"/>
          <p:cNvSpPr txBox="1"/>
          <p:nvPr/>
        </p:nvSpPr>
        <p:spPr>
          <a:xfrm>
            <a:off x="257175" y="1115695"/>
            <a:ext cx="4297680" cy="701040"/>
          </a:xfrm>
          <a:prstGeom prst="rect">
            <a:avLst/>
          </a:prstGeom>
          <a:noFill/>
        </p:spPr>
        <p:txBody>
          <a:bodyPr wrap="square">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加强与中国内燃机协会、中国机械工业标准化协会的交流互动，促进团体标准提质增效</a:t>
            </a:r>
            <a:endParaRPr lang="zh-CN" altLang="zh-CN" dirty="0">
              <a:latin typeface="微软雅黑" panose="020B0503020204020204" pitchFamily="34" charset="-122"/>
              <a:ea typeface="微软雅黑" panose="020B0503020204020204" pitchFamily="34" charset="-122"/>
            </a:endParaRPr>
          </a:p>
        </p:txBody>
      </p:sp>
      <p:sp>
        <p:nvSpPr>
          <p:cNvPr id="1048812" name="圆角矩形 1"/>
          <p:cNvSpPr/>
          <p:nvPr/>
        </p:nvSpPr>
        <p:spPr>
          <a:xfrm>
            <a:off x="186055" y="607695"/>
            <a:ext cx="4269740"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5</a:t>
            </a:r>
            <a:r>
              <a:rPr lang="zh-CN" altLang="en-US" sz="1800" b="1" dirty="0">
                <a:solidFill>
                  <a:schemeClr val="tx1"/>
                </a:solidFill>
                <a:latin typeface="微软雅黑" panose="020B0503020204020204" pitchFamily="34" charset="-122"/>
                <a:ea typeface="微软雅黑" panose="020B0503020204020204" pitchFamily="34" charset="-122"/>
                <a:sym typeface="+mn-ea"/>
              </a:rPr>
              <a:t>、</a:t>
            </a:r>
            <a:r>
              <a:rPr lang="en-US" altLang="zh-CN" sz="1800" b="1" dirty="0">
                <a:solidFill>
                  <a:schemeClr val="tx1"/>
                </a:solidFill>
                <a:latin typeface="微软雅黑" panose="020B0503020204020204" pitchFamily="34" charset="-122"/>
                <a:ea typeface="微软雅黑" panose="020B0503020204020204" pitchFamily="34" charset="-122"/>
                <a:sym typeface="+mn-ea"/>
              </a:rPr>
              <a:t> </a:t>
            </a:r>
            <a:r>
              <a:rPr lang="zh-CN" altLang="en-US" sz="1800" b="1" dirty="0">
                <a:solidFill>
                  <a:schemeClr val="tx1"/>
                </a:solidFill>
                <a:latin typeface="微软雅黑" panose="020B0503020204020204" pitchFamily="34" charset="-122"/>
                <a:ea typeface="微软雅黑" panose="020B0503020204020204" pitchFamily="34" charset="-122"/>
                <a:sym typeface="+mn-ea"/>
              </a:rPr>
              <a:t>标准化活动</a:t>
            </a:r>
          </a:p>
        </p:txBody>
      </p:sp>
      <p:pic>
        <p:nvPicPr>
          <p:cNvPr id="2097210" name="Picture 2"/>
          <p:cNvPicPr>
            <a:picLocks noChangeAspect="1" noChangeArrowheads="1"/>
          </p:cNvPicPr>
          <p:nvPr/>
        </p:nvPicPr>
        <p:blipFill>
          <a:blip r:embed="rId2"/>
          <a:srcRect/>
          <a:stretch>
            <a:fillRect/>
          </a:stretch>
        </p:blipFill>
        <p:spPr bwMode="auto">
          <a:xfrm>
            <a:off x="683975" y="3064989"/>
            <a:ext cx="3554401" cy="1698745"/>
          </a:xfrm>
          <a:prstGeom prst="rect">
            <a:avLst/>
          </a:prstGeom>
          <a:noFill/>
        </p:spPr>
      </p:pic>
      <p:sp>
        <p:nvSpPr>
          <p:cNvPr id="1048813" name="文本框 1"/>
          <p:cNvSpPr txBox="1"/>
          <p:nvPr/>
        </p:nvSpPr>
        <p:spPr>
          <a:xfrm>
            <a:off x="4752975" y="1115695"/>
            <a:ext cx="4297680" cy="701040"/>
          </a:xfrm>
          <a:prstGeom prst="rect">
            <a:avLst/>
          </a:prstGeom>
          <a:noFill/>
        </p:spPr>
        <p:txBody>
          <a:bodyPr wrap="square">
            <a:spAutoFit/>
          </a:bodyPr>
          <a:lstStyle/>
          <a:p>
            <a:pPr marL="285750" indent="-285750">
              <a:lnSpc>
                <a:spcPct val="150000"/>
              </a:lnSpc>
              <a:buFont typeface="Wingdings" panose="05000000000000000000" charset="0"/>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积极参加</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ISO TC70 </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国际标准化会议，促进中国标准走出去</a:t>
            </a:r>
          </a:p>
        </p:txBody>
      </p:sp>
      <p:pic>
        <p:nvPicPr>
          <p:cNvPr id="2097211" name="图片 2"/>
          <p:cNvPicPr>
            <a:picLocks noChangeAspect="1"/>
          </p:cNvPicPr>
          <p:nvPr/>
        </p:nvPicPr>
        <p:blipFill>
          <a:blip r:embed="rId3"/>
          <a:stretch>
            <a:fillRect/>
          </a:stretch>
        </p:blipFill>
        <p:spPr>
          <a:xfrm>
            <a:off x="5277485" y="3066415"/>
            <a:ext cx="2927350" cy="170053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4" name="矩形 14"/>
          <p:cNvSpPr/>
          <p:nvPr/>
        </p:nvSpPr>
        <p:spPr>
          <a:xfrm>
            <a:off x="4145440" y="802006"/>
            <a:ext cx="853119" cy="417358"/>
          </a:xfrm>
          <a:prstGeom prst="rect">
            <a:avLst/>
          </a:prstGeom>
        </p:spPr>
        <p:txBody>
          <a:bodyPr wrap="none">
            <a:spAutoFit/>
          </a:bodyPr>
          <a:lstStyle/>
          <a:p>
            <a:pPr marL="457200" indent="-457200" algn="ctr" eaLnBrk="0" hangingPunct="0">
              <a:lnSpc>
                <a:spcPct val="130000"/>
              </a:lnSpc>
              <a:spcBef>
                <a:spcPct val="20000"/>
              </a:spcBef>
            </a:pPr>
            <a:r>
              <a:rPr lang="zh-CN" altLang="en-US" sz="1800" b="1" dirty="0">
                <a:latin typeface="微软雅黑" panose="020B0503020204020204" pitchFamily="34" charset="-122"/>
                <a:ea typeface="微软雅黑" panose="020B0503020204020204" pitchFamily="34" charset="-122"/>
              </a:rPr>
              <a:t>目</a:t>
            </a:r>
            <a:r>
              <a:rPr lang="en-US" altLang="zh-CN" sz="1800" b="1" dirty="0">
                <a:latin typeface="微软雅黑" panose="020B0503020204020204" pitchFamily="34" charset="-122"/>
                <a:ea typeface="微软雅黑" panose="020B0503020204020204" pitchFamily="34" charset="-122"/>
              </a:rPr>
              <a:t>   </a:t>
            </a:r>
            <a:r>
              <a:rPr lang="zh-CN" altLang="en-US" sz="1800" b="1" dirty="0">
                <a:latin typeface="微软雅黑" panose="020B0503020204020204" pitchFamily="34" charset="-122"/>
                <a:ea typeface="微软雅黑" panose="020B0503020204020204" pitchFamily="34" charset="-122"/>
              </a:rPr>
              <a:t>录</a:t>
            </a:r>
            <a:endParaRPr lang="zh-CN" altLang="en-US" sz="1800" b="1" spc="45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15" name="矩形 1"/>
          <p:cNvSpPr/>
          <p:nvPr/>
        </p:nvSpPr>
        <p:spPr>
          <a:xfrm>
            <a:off x="2835416" y="1720567"/>
            <a:ext cx="2697480" cy="438150"/>
          </a:xfrm>
          <a:prstGeom prst="rect">
            <a:avLst/>
          </a:prstGeom>
        </p:spPr>
        <p:txBody>
          <a:bodyPr wrap="none">
            <a:spAutoFit/>
          </a:bodyPr>
          <a:lstStyle/>
          <a:p>
            <a:pPr marL="457200" indent="-457200" algn="l" eaLnBrk="0" hangingPunct="0">
              <a:lnSpc>
                <a:spcPct val="130000"/>
              </a:lnSpc>
              <a:spcBef>
                <a:spcPct val="20000"/>
              </a:spcBef>
            </a:pPr>
            <a:r>
              <a:rPr lang="zh-CN" altLang="en-US" sz="1800" b="1" dirty="0">
                <a:solidFill>
                  <a:schemeClr val="bg1">
                    <a:lumMod val="65000"/>
                  </a:schemeClr>
                </a:solidFill>
                <a:latin typeface="微软雅黑" panose="020B0503020204020204" pitchFamily="34" charset="-122"/>
                <a:ea typeface="微软雅黑" panose="020B0503020204020204" pitchFamily="34" charset="-122"/>
              </a:rPr>
              <a:t>第一部分：工作总结汇报</a:t>
            </a:r>
          </a:p>
        </p:txBody>
      </p:sp>
      <p:sp>
        <p:nvSpPr>
          <p:cNvPr id="1048816" name="矩形 2"/>
          <p:cNvSpPr/>
          <p:nvPr/>
        </p:nvSpPr>
        <p:spPr>
          <a:xfrm>
            <a:off x="2835416" y="2450128"/>
            <a:ext cx="2240280" cy="438150"/>
          </a:xfrm>
          <a:prstGeom prst="rect">
            <a:avLst/>
          </a:prstGeom>
        </p:spPr>
        <p:txBody>
          <a:bodyPr wrap="none">
            <a:spAutoFit/>
          </a:bodyPr>
          <a:lstStyle/>
          <a:p>
            <a:pPr marL="457200" indent="-457200" eaLnBrk="0" hangingPunct="0">
              <a:lnSpc>
                <a:spcPct val="130000"/>
              </a:lnSpc>
              <a:spcBef>
                <a:spcPct val="20000"/>
              </a:spcBef>
            </a:pPr>
            <a:r>
              <a:rPr lang="zh-CN" altLang="en-US" sz="1800" b="1" dirty="0">
                <a:latin typeface="微软雅黑" panose="020B0503020204020204" pitchFamily="34" charset="-122"/>
                <a:ea typeface="微软雅黑" panose="020B0503020204020204" pitchFamily="34" charset="-122"/>
              </a:rPr>
              <a:t>第二部分：工作计划</a:t>
            </a:r>
          </a:p>
        </p:txBody>
      </p:sp>
      <p:sp>
        <p:nvSpPr>
          <p:cNvPr id="1048817" name="矩形 3"/>
          <p:cNvSpPr/>
          <p:nvPr/>
        </p:nvSpPr>
        <p:spPr>
          <a:xfrm>
            <a:off x="2835416" y="3151044"/>
            <a:ext cx="2697480" cy="438149"/>
          </a:xfrm>
          <a:prstGeom prst="rect">
            <a:avLst/>
          </a:prstGeom>
        </p:spPr>
        <p:txBody>
          <a:bodyPr wrap="none">
            <a:spAutoFit/>
          </a:bodyPr>
          <a:lstStyle/>
          <a:p>
            <a:pPr marL="457200" indent="-457200" algn="l" eaLnBrk="0" hangingPunct="0">
              <a:lnSpc>
                <a:spcPct val="130000"/>
              </a:lnSpc>
              <a:spcBef>
                <a:spcPct val="20000"/>
              </a:spcBef>
            </a:pPr>
            <a:r>
              <a:rPr lang="zh-CN" altLang="en-US" sz="1800" b="1" dirty="0">
                <a:solidFill>
                  <a:schemeClr val="bg1">
                    <a:lumMod val="65000"/>
                  </a:schemeClr>
                </a:solidFill>
                <a:latin typeface="微软雅黑" panose="020B0503020204020204" pitchFamily="34" charset="-122"/>
                <a:ea typeface="微软雅黑" panose="020B0503020204020204" pitchFamily="34" charset="-122"/>
              </a:rPr>
              <a:t>第三部分：费用收支情况</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8" name="矩形 3"/>
          <p:cNvSpPr/>
          <p:nvPr/>
        </p:nvSpPr>
        <p:spPr>
          <a:xfrm>
            <a:off x="257390" y="1104265"/>
            <a:ext cx="8457985" cy="3501343"/>
          </a:xfrm>
          <a:prstGeom prst="rect">
            <a:avLst/>
          </a:prstGeom>
        </p:spPr>
        <p:txBody>
          <a:bodyPr wrap="square">
            <a:spAutoFit/>
          </a:bodyPr>
          <a:lstStyle/>
          <a:p>
            <a:pPr marL="285750" indent="-285750">
              <a:lnSpc>
                <a:spcPct val="150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标准化队伍建设：</a:t>
            </a:r>
          </a:p>
          <a:p>
            <a:pPr marL="628650" lvl="1" indent="-285750">
              <a:lnSpc>
                <a:spcPct val="150000"/>
              </a:lnSpc>
              <a:spcBef>
                <a:spcPts val="60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加强秘书处标准化工作能力，立足行业角度，在组织标准起草和讨论、标准实施跟踪等阶段发挥更重要的作用。加强培训，提升</a:t>
            </a:r>
            <a:r>
              <a:rPr lang="zh-CN" altLang="en-US" b="1" dirty="0">
                <a:solidFill>
                  <a:srgbClr val="FF0000"/>
                </a:solidFill>
                <a:latin typeface="微软雅黑" panose="020B0503020204020204" pitchFamily="34" charset="-122"/>
                <a:ea typeface="微软雅黑" panose="020B0503020204020204" pitchFamily="34" charset="-122"/>
              </a:rPr>
              <a:t>专业技术能力</a:t>
            </a:r>
            <a:r>
              <a:rPr lang="en-US" altLang="zh-CN"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标准化能力</a:t>
            </a:r>
            <a:r>
              <a:rPr lang="en-US" altLang="zh-CN" b="1" dirty="0">
                <a:solidFill>
                  <a:srgbClr val="FF0000"/>
                </a:solidFill>
                <a:latin typeface="微软雅黑" panose="020B0503020204020204" pitchFamily="34" charset="-122"/>
                <a:ea typeface="微软雅黑" panose="020B0503020204020204" pitchFamily="34" charset="-122"/>
              </a:rPr>
              <a:t>+</a:t>
            </a:r>
            <a:r>
              <a:rPr lang="zh-CN" altLang="en-US" b="1" dirty="0">
                <a:solidFill>
                  <a:srgbClr val="FF0000"/>
                </a:solidFill>
                <a:latin typeface="微软雅黑" panose="020B0503020204020204" pitchFamily="34" charset="-122"/>
                <a:ea typeface="微软雅黑" panose="020B0503020204020204" pitchFamily="34" charset="-122"/>
              </a:rPr>
              <a:t>沟通协调能力</a:t>
            </a:r>
            <a:r>
              <a:rPr lang="zh-CN" altLang="en-US" b="1" dirty="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a:p>
            <a:pPr marL="628650" lvl="1" indent="-285750">
              <a:lnSpc>
                <a:spcPct val="150000"/>
              </a:lnSpc>
              <a:spcBef>
                <a:spcPts val="60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加强与委员单位沟通，提供服务和培训；</a:t>
            </a:r>
            <a:endParaRPr lang="en-US" altLang="zh-CN" dirty="0">
              <a:latin typeface="微软雅黑" panose="020B0503020204020204" pitchFamily="34" charset="-122"/>
              <a:ea typeface="微软雅黑" panose="020B0503020204020204" pitchFamily="34" charset="-122"/>
            </a:endParaRPr>
          </a:p>
          <a:p>
            <a:pPr marL="628650" lvl="1" indent="-285750">
              <a:lnSpc>
                <a:spcPct val="150000"/>
              </a:lnSpc>
              <a:spcBef>
                <a:spcPts val="60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加强与</a:t>
            </a:r>
            <a:r>
              <a:rPr lang="en-US" altLang="zh-CN" dirty="0">
                <a:latin typeface="微软雅黑" panose="020B0503020204020204" pitchFamily="34" charset="-122"/>
                <a:ea typeface="微软雅黑" panose="020B0503020204020204" pitchFamily="34" charset="-122"/>
              </a:rPr>
              <a:t>TC177</a:t>
            </a:r>
            <a:r>
              <a:rPr lang="zh-CN" altLang="en-US" dirty="0">
                <a:latin typeface="微软雅黑" panose="020B0503020204020204" pitchFamily="34" charset="-122"/>
                <a:ea typeface="微软雅黑" panose="020B0503020204020204" pitchFamily="34" charset="-122"/>
              </a:rPr>
              <a:t>、相关标委会的联络和沟通；</a:t>
            </a:r>
            <a:endParaRPr lang="en-US" altLang="zh-CN" dirty="0">
              <a:latin typeface="微软雅黑" panose="020B0503020204020204" pitchFamily="34" charset="-122"/>
              <a:ea typeface="微软雅黑" panose="020B0503020204020204" pitchFamily="34" charset="-122"/>
            </a:endParaRPr>
          </a:p>
          <a:p>
            <a:pPr marL="628650" lvl="1" indent="-285750">
              <a:lnSpc>
                <a:spcPct val="150000"/>
              </a:lnSpc>
              <a:spcBef>
                <a:spcPts val="60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组织召开标准立项评审会、标准宣贯会、年会等会议。</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spcBef>
                <a:spcPts val="600"/>
              </a:spcBef>
              <a:buFont typeface="Wingdings" panose="05000000000000000000" pitchFamily="2" charset="2"/>
              <a:buChar char="n"/>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委员的管理：</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a:p>
            <a:pPr marL="628650" lvl="1" indent="-285750">
              <a:lnSpc>
                <a:spcPct val="150000"/>
              </a:lnSpc>
              <a:spcBef>
                <a:spcPts val="60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提升委员</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标准编写能力</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和</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制修订流程</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，提高标准的编写质量，重点宣贯</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国家标准智能研制系统</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628650" lvl="1" indent="-285750">
              <a:lnSpc>
                <a:spcPct val="150000"/>
              </a:lnSpc>
              <a:spcBef>
                <a:spcPts val="60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吸纳有能力和热情的单位加入标委会，不断完善委员构成。</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19" name="圆角矩形 2"/>
          <p:cNvSpPr/>
          <p:nvPr/>
        </p:nvSpPr>
        <p:spPr>
          <a:xfrm>
            <a:off x="186054" y="607695"/>
            <a:ext cx="8005445"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1</a:t>
            </a:r>
            <a:r>
              <a:rPr lang="zh-CN" altLang="en-US" sz="1800" b="1" dirty="0">
                <a:solidFill>
                  <a:schemeClr val="tx1"/>
                </a:solidFill>
                <a:latin typeface="微软雅黑" panose="020B0503020204020204" pitchFamily="34" charset="-122"/>
                <a:ea typeface="微软雅黑" panose="020B0503020204020204" pitchFamily="34" charset="-122"/>
                <a:sym typeface="+mn-ea"/>
              </a:rPr>
              <a:t>、抓好标准化技术委员会和队伍建设，不断提升标委会的活力</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0" name="文本框 112"/>
          <p:cNvSpPr txBox="1"/>
          <p:nvPr/>
        </p:nvSpPr>
        <p:spPr>
          <a:xfrm>
            <a:off x="207392" y="1106155"/>
            <a:ext cx="8749284" cy="1023742"/>
          </a:xfrm>
          <a:prstGeom prst="rect">
            <a:avLst/>
          </a:prstGeom>
          <a:noFill/>
        </p:spPr>
        <p:txBody>
          <a:bodyPr wrap="square">
            <a:spAutoFit/>
          </a:bodyPr>
          <a:lstStyle/>
          <a:p>
            <a:pPr marL="285750" indent="-285750">
              <a:lnSpc>
                <a:spcPct val="150000"/>
              </a:lnSpc>
              <a:buFont typeface="Wingdings" panose="05000000000000000000" charset="0"/>
              <a:buChar char="Ø"/>
            </a:pPr>
            <a:r>
              <a:rPr lang="zh-CN" altLang="en-US" b="1" dirty="0">
                <a:solidFill>
                  <a:srgbClr val="000000"/>
                </a:solidFill>
                <a:highlight>
                  <a:srgbClr val="FFFFFF"/>
                </a:highlight>
                <a:latin typeface="微软雅黑" panose="020B0503020204020204" pitchFamily="34" charset="-122"/>
                <a:ea typeface="微软雅黑" panose="020B0503020204020204" pitchFamily="34" charset="-122"/>
              </a:rPr>
              <a:t>强化标准周期管理，提升研制效率</a:t>
            </a:r>
            <a:r>
              <a:rPr lang="zh-CN" altLang="en-US" dirty="0">
                <a:solidFill>
                  <a:srgbClr val="000000"/>
                </a:solidFill>
                <a:highlight>
                  <a:srgbClr val="FFFFFF"/>
                </a:highlight>
                <a:latin typeface="微软雅黑" panose="020B0503020204020204" pitchFamily="34" charset="-122"/>
                <a:ea typeface="微软雅黑" panose="020B0503020204020204" pitchFamily="34" charset="-122"/>
              </a:rPr>
              <a:t>，按时完成国家、行业标准征求意见、标准审查、外文版标准制定等。</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85750" indent="-285750">
              <a:lnSpc>
                <a:spcPct val="150000"/>
              </a:lnSpc>
              <a:buFont typeface="Wingdings" panose="05000000000000000000" charset="0"/>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征集</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可靠性基础共性标准</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和</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产业急需标准</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制修订</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填补行业空白，为内燃机可靠性工作提供指导。</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Ø"/>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根据</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内燃机可靠性标准体系建设指南</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，分批次有序开展领域国家、行业标准立项及网上申报工作。</a:t>
            </a:r>
            <a:endParaRPr lang="zh-CN"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21" name="文本框 4"/>
          <p:cNvSpPr txBox="1"/>
          <p:nvPr/>
        </p:nvSpPr>
        <p:spPr>
          <a:xfrm>
            <a:off x="6295085" y="2206331"/>
            <a:ext cx="2650860" cy="1383665"/>
          </a:xfrm>
          <a:prstGeom prst="rect">
            <a:avLst/>
          </a:prstGeom>
          <a:noFill/>
          <a:ln w="9525">
            <a:noFill/>
          </a:ln>
        </p:spPr>
        <p:txBody>
          <a:bodyPr>
            <a:noAutofit/>
          </a:bodyPr>
          <a:lstStyle/>
          <a:p>
            <a:pPr marL="285750" indent="-285750">
              <a:buFont typeface="Wingdings" panose="05000000000000000000" charset="0"/>
              <a:buChar char="n"/>
            </a:pPr>
            <a:r>
              <a:rPr lang="zh-CN" sz="1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行业标准修订项目：</a:t>
            </a:r>
          </a:p>
          <a:p>
            <a:pPr marL="266700" indent="-266700">
              <a:lnSpc>
                <a:spcPct val="150000"/>
              </a:lnSpc>
              <a:buFont typeface="+mj-ea"/>
              <a:buAutoNum type="circleNumDbPlain"/>
            </a:pPr>
            <a:r>
              <a:rPr lang="zh-CN" sz="1100" dirty="0">
                <a:latin typeface="微软雅黑" panose="020B0503020204020204" pitchFamily="34" charset="-122"/>
                <a:ea typeface="微软雅黑" panose="020B0503020204020204" pitchFamily="34" charset="-122"/>
                <a:cs typeface="微软雅黑" panose="020B0503020204020204" pitchFamily="34" charset="-122"/>
                <a:sym typeface="+mn-ea"/>
              </a:rPr>
              <a:t>内燃机</a:t>
            </a:r>
            <a:r>
              <a:rPr lang="en-US" altLang="zh-CN" sz="11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100" dirty="0">
                <a:latin typeface="微软雅黑" panose="020B0503020204020204" pitchFamily="34" charset="-122"/>
                <a:ea typeface="微软雅黑" panose="020B0503020204020204" pitchFamily="34" charset="-122"/>
                <a:cs typeface="微软雅黑" panose="020B0503020204020204" pitchFamily="34" charset="-122"/>
                <a:sym typeface="+mn-ea"/>
              </a:rPr>
              <a:t>连杆</a:t>
            </a:r>
            <a:r>
              <a:rPr lang="en-US" altLang="zh-CN" sz="11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100" dirty="0">
                <a:latin typeface="微软雅黑" panose="020B0503020204020204" pitchFamily="34" charset="-122"/>
                <a:ea typeface="微软雅黑" panose="020B0503020204020204" pitchFamily="34" charset="-122"/>
                <a:cs typeface="微软雅黑" panose="020B0503020204020204" pitchFamily="34" charset="-122"/>
                <a:sym typeface="+mn-ea"/>
              </a:rPr>
              <a:t>疲劳试验方法</a:t>
            </a:r>
            <a:endParaRPr lang="zh-CN" sz="1100" b="0" dirty="0">
              <a:latin typeface="微软雅黑" panose="020B0503020204020204" pitchFamily="34" charset="-122"/>
              <a:ea typeface="微软雅黑" panose="020B0503020204020204" pitchFamily="34" charset="-122"/>
              <a:cs typeface="微软雅黑" panose="020B0503020204020204" pitchFamily="34" charset="-122"/>
            </a:endParaRPr>
          </a:p>
          <a:p>
            <a:pPr marL="266700" indent="-266700">
              <a:lnSpc>
                <a:spcPct val="150000"/>
              </a:lnSpc>
              <a:buFont typeface="+mj-ea"/>
              <a:buAutoNum type="circleNumDbPlain"/>
            </a:pPr>
            <a:r>
              <a:rPr lang="zh-CN" altLang="zh-CN" sz="1100" dirty="0">
                <a:latin typeface="微软雅黑" panose="020B0503020204020204" pitchFamily="34" charset="-122"/>
                <a:ea typeface="微软雅黑" panose="020B0503020204020204" pitchFamily="34" charset="-122"/>
                <a:cs typeface="微软雅黑" panose="020B0503020204020204" pitchFamily="34" charset="-122"/>
                <a:sym typeface="+mn-ea"/>
              </a:rPr>
              <a:t>往复式内燃机 活塞可靠性试验方法</a:t>
            </a:r>
          </a:p>
          <a:p>
            <a:pPr marL="266700" indent="-266700">
              <a:lnSpc>
                <a:spcPct val="150000"/>
              </a:lnSpc>
              <a:buFont typeface="+mj-ea"/>
              <a:buAutoNum type="circleNumDbPlain"/>
            </a:pPr>
            <a:r>
              <a:rPr lang="zh-CN" sz="1100" b="0" dirty="0">
                <a:latin typeface="微软雅黑" panose="020B0503020204020204" pitchFamily="34" charset="-122"/>
                <a:ea typeface="微软雅黑" panose="020B0503020204020204" pitchFamily="34" charset="-122"/>
                <a:cs typeface="微软雅黑" panose="020B0503020204020204" pitchFamily="34" charset="-122"/>
              </a:rPr>
              <a:t>柴油机</a:t>
            </a:r>
            <a:r>
              <a:rPr lang="en-US" sz="1100" b="0" dirty="0">
                <a:latin typeface="微软雅黑" panose="020B0503020204020204" pitchFamily="34" charset="-122"/>
                <a:ea typeface="微软雅黑" panose="020B0503020204020204" pitchFamily="34" charset="-122"/>
                <a:cs typeface="微软雅黑" panose="020B0503020204020204" pitchFamily="34" charset="-122"/>
              </a:rPr>
              <a:t> </a:t>
            </a:r>
            <a:r>
              <a:rPr lang="zh-CN" sz="1100" b="0" dirty="0">
                <a:latin typeface="微软雅黑" panose="020B0503020204020204" pitchFamily="34" charset="-122"/>
                <a:ea typeface="微软雅黑" panose="020B0503020204020204" pitchFamily="34" charset="-122"/>
                <a:cs typeface="微软雅黑" panose="020B0503020204020204" pitchFamily="34" charset="-122"/>
              </a:rPr>
              <a:t>耐久试验</a:t>
            </a:r>
            <a:r>
              <a:rPr lang="en-US" sz="1100" b="0" dirty="0">
                <a:latin typeface="微软雅黑" panose="020B0503020204020204" pitchFamily="34" charset="-122"/>
                <a:ea typeface="微软雅黑" panose="020B0503020204020204" pitchFamily="34" charset="-122"/>
                <a:cs typeface="微软雅黑" panose="020B0503020204020204" pitchFamily="34" charset="-122"/>
              </a:rPr>
              <a:t> </a:t>
            </a:r>
            <a:r>
              <a:rPr lang="zh-CN" sz="1100" b="0" dirty="0">
                <a:latin typeface="微软雅黑" panose="020B0503020204020204" pitchFamily="34" charset="-122"/>
                <a:ea typeface="微软雅黑" panose="020B0503020204020204" pitchFamily="34" charset="-122"/>
                <a:cs typeface="微软雅黑" panose="020B0503020204020204" pitchFamily="34" charset="-122"/>
              </a:rPr>
              <a:t>摩擦副测量方法</a:t>
            </a:r>
          </a:p>
          <a:p>
            <a:pPr marL="266700" indent="-266700">
              <a:lnSpc>
                <a:spcPct val="150000"/>
              </a:lnSpc>
              <a:buFont typeface="+mj-ea"/>
              <a:buAutoNum type="circleNumDbPlain"/>
            </a:pPr>
            <a:r>
              <a:rPr lang="zh-CN" sz="1100" dirty="0">
                <a:latin typeface="微软雅黑" panose="020B0503020204020204" pitchFamily="34" charset="-122"/>
                <a:ea typeface="微软雅黑" panose="020B0503020204020204" pitchFamily="34" charset="-122"/>
                <a:cs typeface="微软雅黑" panose="020B0503020204020204" pitchFamily="34" charset="-122"/>
                <a:sym typeface="+mn-ea"/>
              </a:rPr>
              <a:t>柴油机气缸体疲劳试验方法</a:t>
            </a:r>
            <a:endParaRPr lang="zh-CN" sz="1100" b="0" i="0" u="none" strike="noStrike"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48822" name="文本框 6"/>
          <p:cNvSpPr txBox="1"/>
          <p:nvPr/>
        </p:nvSpPr>
        <p:spPr>
          <a:xfrm>
            <a:off x="248959" y="2206331"/>
            <a:ext cx="3312652" cy="2054409"/>
          </a:xfrm>
          <a:prstGeom prst="rect">
            <a:avLst/>
          </a:prstGeom>
          <a:noFill/>
        </p:spPr>
        <p:txBody>
          <a:bodyPr wrap="square" rtlCol="0" anchor="t">
            <a:spAutoFit/>
          </a:bodyPr>
          <a:lstStyle/>
          <a:p>
            <a:pPr marL="285750" indent="-285750">
              <a:buFont typeface="Wingdings" panose="05000000000000000000" charset="0"/>
              <a:buChar char="n"/>
            </a:pPr>
            <a:r>
              <a:rPr lang="zh-CN" altLang="en-US" sz="1200" b="1" dirty="0">
                <a:solidFill>
                  <a:srgbClr val="FF0000"/>
                </a:solidFill>
                <a:latin typeface="微软雅黑" panose="020B0503020204020204" pitchFamily="34" charset="-122"/>
                <a:ea typeface="微软雅黑" panose="020B0503020204020204" pitchFamily="34" charset="-122"/>
                <a:sym typeface="+mn-ea"/>
              </a:rPr>
              <a:t>国家标准制定项目：</a:t>
            </a:r>
            <a:endParaRPr lang="zh-CN" sz="1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marL="266700" indent="-266700" fontAlgn="ctr">
              <a:lnSpc>
                <a:spcPct val="150000"/>
              </a:lnSpc>
              <a:spcBef>
                <a:spcPts val="0"/>
              </a:spcBef>
              <a:spcAft>
                <a:spcPts val="0"/>
              </a:spcAft>
              <a:buFont typeface="+mj-ea"/>
              <a:buAutoNum type="circleNumDbPlain"/>
            </a:pPr>
            <a:r>
              <a:rPr lang="zh-CN" altLang="zh-CN" sz="1100" dirty="0">
                <a:solidFill>
                  <a:srgbClr val="000000"/>
                </a:solidFill>
                <a:highlight>
                  <a:srgbClr val="FFFFFF"/>
                </a:highlight>
                <a:latin typeface="微软雅黑" panose="020B0503020204020204" pitchFamily="34" charset="-122"/>
                <a:ea typeface="微软雅黑" panose="020B0503020204020204" pitchFamily="34" charset="-122"/>
              </a:rPr>
              <a:t>往复式内燃机可靠性工作</a:t>
            </a:r>
            <a:r>
              <a:rPr lang="en-US" altLang="zh-CN" sz="1100" dirty="0">
                <a:solidFill>
                  <a:srgbClr val="000000"/>
                </a:solidFill>
                <a:highlight>
                  <a:srgbClr val="FFFFFF"/>
                </a:highlight>
                <a:latin typeface="微软雅黑" panose="020B0503020204020204" pitchFamily="34" charset="-122"/>
                <a:ea typeface="微软雅黑" panose="020B0503020204020204" pitchFamily="34" charset="-122"/>
              </a:rPr>
              <a:t> </a:t>
            </a:r>
            <a:r>
              <a:rPr lang="zh-CN" altLang="zh-CN" sz="1100" dirty="0">
                <a:solidFill>
                  <a:srgbClr val="000000"/>
                </a:solidFill>
                <a:highlight>
                  <a:srgbClr val="FFFFFF"/>
                </a:highlight>
                <a:latin typeface="微软雅黑" panose="020B0503020204020204" pitchFamily="34" charset="-122"/>
                <a:ea typeface="微软雅黑" panose="020B0503020204020204" pitchFamily="34" charset="-122"/>
              </a:rPr>
              <a:t>指南</a:t>
            </a:r>
            <a:endParaRPr lang="en-US" altLang="zh-CN" sz="1100" dirty="0">
              <a:solidFill>
                <a:srgbClr val="000000"/>
              </a:solidFill>
              <a:highlight>
                <a:srgbClr val="FFFFFF"/>
              </a:highlight>
              <a:latin typeface="微软雅黑" panose="020B0503020204020204" pitchFamily="34" charset="-122"/>
              <a:ea typeface="微软雅黑" panose="020B0503020204020204" pitchFamily="34" charset="-122"/>
            </a:endParaRPr>
          </a:p>
          <a:p>
            <a:pPr marL="266700" indent="-266700" fontAlgn="ctr">
              <a:lnSpc>
                <a:spcPct val="150000"/>
              </a:lnSpc>
              <a:spcBef>
                <a:spcPts val="0"/>
              </a:spcBef>
              <a:spcAft>
                <a:spcPts val="0"/>
              </a:spcAft>
              <a:buFont typeface="+mj-ea"/>
              <a:buAutoNum type="circleNumDbPlain"/>
            </a:pPr>
            <a:r>
              <a:rPr lang="zh-CN" altLang="zh-CN" sz="1100" dirty="0">
                <a:solidFill>
                  <a:srgbClr val="000000"/>
                </a:solidFill>
                <a:highlight>
                  <a:srgbClr val="FFFFFF"/>
                </a:highlight>
                <a:latin typeface="微软雅黑" panose="020B0503020204020204" pitchFamily="34" charset="-122"/>
                <a:ea typeface="微软雅黑" panose="020B0503020204020204" pitchFamily="34" charset="-122"/>
              </a:rPr>
              <a:t>往复式内燃机可靠性目标确定方法</a:t>
            </a:r>
            <a:endParaRPr lang="en-US" altLang="zh-CN" sz="1100" dirty="0">
              <a:solidFill>
                <a:srgbClr val="000000"/>
              </a:solidFill>
              <a:highlight>
                <a:srgbClr val="FFFFFF"/>
              </a:highlight>
              <a:latin typeface="微软雅黑" panose="020B0503020204020204" pitchFamily="34" charset="-122"/>
              <a:ea typeface="微软雅黑" panose="020B0503020204020204" pitchFamily="34" charset="-122"/>
            </a:endParaRPr>
          </a:p>
          <a:p>
            <a:pPr marL="266700" indent="-266700" fontAlgn="ctr">
              <a:lnSpc>
                <a:spcPct val="150000"/>
              </a:lnSpc>
              <a:buFont typeface="+mj-ea"/>
              <a:buAutoNum type="circleNumDbPlain"/>
            </a:pPr>
            <a:r>
              <a:rPr lang="zh-CN" altLang="zh-CN" sz="1100" dirty="0">
                <a:solidFill>
                  <a:srgbClr val="000000"/>
                </a:solidFill>
                <a:latin typeface="微软雅黑" panose="020B0503020204020204" pitchFamily="34" charset="-122"/>
                <a:ea typeface="微软雅黑" panose="020B0503020204020204" pitchFamily="34" charset="-122"/>
              </a:rPr>
              <a:t>氢燃料内燃机 可靠性试验方法</a:t>
            </a:r>
            <a:endParaRPr lang="en-US" altLang="zh-CN" sz="1100" dirty="0">
              <a:solidFill>
                <a:srgbClr val="000000"/>
              </a:solidFill>
              <a:latin typeface="微软雅黑" panose="020B0503020204020204" pitchFamily="34" charset="-122"/>
              <a:ea typeface="微软雅黑" panose="020B0503020204020204" pitchFamily="34" charset="-122"/>
            </a:endParaRPr>
          </a:p>
          <a:p>
            <a:pPr marL="266700" indent="-266700" fontAlgn="ctr">
              <a:lnSpc>
                <a:spcPct val="150000"/>
              </a:lnSpc>
              <a:buFont typeface="+mj-ea"/>
              <a:buAutoNum type="circleNumDbPlain"/>
            </a:pPr>
            <a:r>
              <a:rPr lang="zh-CN" altLang="en-US" sz="1100" dirty="0">
                <a:latin typeface="微软雅黑" panose="020B0503020204020204" pitchFamily="34" charset="-122"/>
                <a:ea typeface="微软雅黑" panose="020B0503020204020204" pitchFamily="34" charset="-122"/>
                <a:sym typeface="+mn-ea"/>
              </a:rPr>
              <a:t>氢燃料内燃机 后处理系统</a:t>
            </a:r>
            <a:r>
              <a:rPr lang="en-US" altLang="en-US" sz="1100" dirty="0" err="1">
                <a:latin typeface="微软雅黑" panose="020B0503020204020204" pitchFamily="34" charset="-122"/>
                <a:ea typeface="微软雅黑" panose="020B0503020204020204" pitchFamily="34" charset="-122"/>
                <a:sym typeface="+mn-ea"/>
              </a:rPr>
              <a:t>可靠性试验方法</a:t>
            </a:r>
            <a:endParaRPr lang="en-US" altLang="zh-CN" sz="1100" dirty="0">
              <a:latin typeface="微软雅黑" panose="020B0503020204020204" pitchFamily="34" charset="-122"/>
              <a:ea typeface="微软雅黑" panose="020B0503020204020204" pitchFamily="34" charset="-122"/>
              <a:sym typeface="+mn-ea"/>
            </a:endParaRPr>
          </a:p>
          <a:p>
            <a:pPr marL="266700" indent="-266700" fontAlgn="ctr">
              <a:lnSpc>
                <a:spcPct val="150000"/>
              </a:lnSpc>
              <a:spcBef>
                <a:spcPts val="0"/>
              </a:spcBef>
              <a:spcAft>
                <a:spcPts val="0"/>
              </a:spcAft>
              <a:buFont typeface="+mj-ea"/>
              <a:buAutoNum type="circleNumDbPlain"/>
            </a:pPr>
            <a:r>
              <a:rPr lang="zh-CN" altLang="zh-CN" sz="1100" b="0" i="0" u="none" strike="noStrike" kern="1200" dirty="0">
                <a:solidFill>
                  <a:srgbClr val="000000"/>
                </a:solidFill>
                <a:effectLst/>
                <a:latin typeface="微软雅黑" panose="020B0503020204020204" pitchFamily="34" charset="-122"/>
                <a:ea typeface="微软雅黑" panose="020B0503020204020204" pitchFamily="34" charset="-122"/>
              </a:rPr>
              <a:t>往复式内燃机燃气喷射阀可靠性试验方法</a:t>
            </a:r>
            <a:endParaRPr lang="en-US" altLang="zh-CN" sz="1100" dirty="0">
              <a:latin typeface="Arial" panose="020B0604020202020204" pitchFamily="34" charset="0"/>
            </a:endParaRPr>
          </a:p>
          <a:p>
            <a:pPr marL="266700" indent="-266700" fontAlgn="ctr">
              <a:lnSpc>
                <a:spcPct val="150000"/>
              </a:lnSpc>
              <a:buFont typeface="+mj-ea"/>
              <a:buAutoNum type="circleNumDbPlain"/>
            </a:pPr>
            <a:r>
              <a:rPr lang="zh-CN" altLang="en-US" sz="1100" dirty="0">
                <a:latin typeface="微软雅黑" panose="020B0503020204020204" pitchFamily="34" charset="-122"/>
                <a:ea typeface="微软雅黑" panose="020B0503020204020204" pitchFamily="34" charset="-122"/>
                <a:cs typeface="微软雅黑" panose="020B0503020204020204" pitchFamily="34" charset="-122"/>
                <a:sym typeface="+mn-ea"/>
              </a:rPr>
              <a:t>内燃机多控制单元可靠性技术要求及试验方法</a:t>
            </a:r>
            <a:endParaRPr lang="en-US" altLang="zh-CN" sz="11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66700" indent="-266700" fontAlgn="ctr">
              <a:lnSpc>
                <a:spcPct val="150000"/>
              </a:lnSpc>
              <a:buFont typeface="+mj-ea"/>
              <a:buAutoNum type="circleNumDbPlain"/>
            </a:pPr>
            <a:r>
              <a:rPr lang="zh-CN" altLang="en-US" sz="1100" b="1" dirty="0">
                <a:latin typeface="微软雅黑" panose="020B0503020204020204" pitchFamily="34" charset="-122"/>
                <a:ea typeface="微软雅黑" panose="020B0503020204020204" pitchFamily="34" charset="-122"/>
                <a:cs typeface="微软雅黑" panose="020B0503020204020204" pitchFamily="34" charset="-122"/>
                <a:sym typeface="+mn-ea"/>
              </a:rPr>
              <a:t>内燃机可靠性健康管理</a:t>
            </a:r>
            <a:endParaRPr lang="zh-CN" altLang="zh-CN" sz="1200" dirty="0">
              <a:solidFill>
                <a:srgbClr val="000000"/>
              </a:solidFill>
              <a:highlight>
                <a:srgbClr val="FFFFFF"/>
              </a:highlight>
              <a:latin typeface="微软雅黑" panose="020B0503020204020204" pitchFamily="34" charset="-122"/>
              <a:ea typeface="微软雅黑" panose="020B0503020204020204" pitchFamily="34" charset="-122"/>
            </a:endParaRPr>
          </a:p>
        </p:txBody>
      </p:sp>
      <p:sp>
        <p:nvSpPr>
          <p:cNvPr id="1048823" name="文本框 63"/>
          <p:cNvSpPr txBox="1"/>
          <p:nvPr/>
        </p:nvSpPr>
        <p:spPr>
          <a:xfrm>
            <a:off x="3295501" y="2206331"/>
            <a:ext cx="3133725" cy="1262782"/>
          </a:xfrm>
          <a:prstGeom prst="rect">
            <a:avLst/>
          </a:prstGeom>
          <a:noFill/>
        </p:spPr>
        <p:txBody>
          <a:bodyPr wrap="square" rtlCol="0" anchor="t">
            <a:spAutoFit/>
          </a:bodyPr>
          <a:lstStyle/>
          <a:p>
            <a:pPr marL="285750" indent="-285750">
              <a:buFont typeface="Wingdings" panose="05000000000000000000" charset="0"/>
              <a:buChar char="n"/>
            </a:pPr>
            <a:r>
              <a:rPr lang="zh-CN" sz="1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行业标准</a:t>
            </a:r>
            <a:r>
              <a:rPr lang="zh-CN" altLang="en-US" sz="1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制定</a:t>
            </a:r>
            <a:r>
              <a:rPr lang="zh-CN" sz="1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项目：</a:t>
            </a:r>
            <a:endParaRPr lang="en-US" altLang="zh-CN"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66700" indent="-266700">
              <a:lnSpc>
                <a:spcPct val="150000"/>
              </a:lnSpc>
              <a:buFont typeface="+mj-ea"/>
              <a:buAutoNum type="circleNumDbPlain"/>
            </a:pPr>
            <a:r>
              <a:rPr lang="zh-CN" altLang="en-US" sz="1100" dirty="0">
                <a:latin typeface="微软雅黑" panose="020B0503020204020204" pitchFamily="34" charset="-122"/>
                <a:ea typeface="微软雅黑" panose="020B0503020204020204" pitchFamily="34" charset="-122"/>
                <a:cs typeface="微软雅黑" panose="020B0503020204020204" pitchFamily="34" charset="-122"/>
                <a:sym typeface="+mn-ea"/>
              </a:rPr>
              <a:t>甲醇燃料内燃机耐久性试验方法</a:t>
            </a:r>
            <a:endParaRPr lang="en-US" altLang="zh-CN" sz="11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266700" indent="-266700">
              <a:lnSpc>
                <a:spcPct val="150000"/>
              </a:lnSpc>
              <a:buFont typeface="+mj-ea"/>
              <a:buAutoNum type="circleNumDbPlain"/>
            </a:pPr>
            <a:r>
              <a:rPr lang="zh-CN" altLang="en-US" sz="1100" dirty="0">
                <a:latin typeface="微软雅黑" panose="020B0503020204020204" pitchFamily="34" charset="-122"/>
                <a:ea typeface="微软雅黑" panose="020B0503020204020204" pitchFamily="34" charset="-122"/>
                <a:sym typeface="+mn-ea"/>
              </a:rPr>
              <a:t>天然气</a:t>
            </a:r>
            <a:r>
              <a:rPr lang="zh-CN" altLang="en-US" sz="1100" dirty="0">
                <a:latin typeface="微软雅黑" panose="020B0503020204020204" pitchFamily="34" charset="-122"/>
                <a:ea typeface="微软雅黑" panose="020B0503020204020204" pitchFamily="34" charset="-122"/>
                <a:cs typeface="微软雅黑" panose="020B0503020204020204" pitchFamily="34" charset="-122"/>
                <a:sym typeface="+mn-ea"/>
              </a:rPr>
              <a:t>燃料内燃机</a:t>
            </a:r>
            <a:r>
              <a:rPr lang="zh-CN" altLang="en-US" sz="1100" dirty="0">
                <a:latin typeface="微软雅黑" panose="020B0503020204020204" pitchFamily="34" charset="-122"/>
                <a:ea typeface="微软雅黑" panose="020B0503020204020204" pitchFamily="34" charset="-122"/>
                <a:sym typeface="+mn-ea"/>
              </a:rPr>
              <a:t>耐久试验方法</a:t>
            </a:r>
            <a:endParaRPr lang="en-US" altLang="zh-CN" sz="1100" dirty="0">
              <a:latin typeface="微软雅黑" panose="020B0503020204020204" pitchFamily="34" charset="-122"/>
              <a:ea typeface="微软雅黑" panose="020B0503020204020204" pitchFamily="34" charset="-122"/>
              <a:sym typeface="+mn-ea"/>
            </a:endParaRPr>
          </a:p>
          <a:p>
            <a:pPr marL="266700" indent="-266700">
              <a:lnSpc>
                <a:spcPct val="150000"/>
              </a:lnSpc>
              <a:buFont typeface="+mj-ea"/>
              <a:buAutoNum type="circleNumDbPlain"/>
            </a:pPr>
            <a:r>
              <a:rPr lang="zh-CN" altLang="en-US" sz="1100" dirty="0">
                <a:latin typeface="微软雅黑" panose="020B0503020204020204" pitchFamily="34" charset="-122"/>
                <a:ea typeface="微软雅黑" panose="020B0503020204020204" pitchFamily="34" charset="-122"/>
                <a:sym typeface="+mn-ea"/>
              </a:rPr>
              <a:t>内燃机缸压检测系统可靠性技术要求及试验方法</a:t>
            </a:r>
            <a:endParaRPr lang="en-US" altLang="zh-CN" sz="1100" dirty="0">
              <a:latin typeface="微软雅黑" panose="020B0503020204020204" pitchFamily="34" charset="-122"/>
              <a:ea typeface="微软雅黑" panose="020B0503020204020204" pitchFamily="34" charset="-122"/>
              <a:sym typeface="+mn-ea"/>
            </a:endParaRPr>
          </a:p>
        </p:txBody>
      </p:sp>
      <p:graphicFrame>
        <p:nvGraphicFramePr>
          <p:cNvPr id="4194315" name="图示 2"/>
          <p:cNvGraphicFramePr>
            <a:graphicFrameLocks/>
          </p:cNvGraphicFramePr>
          <p:nvPr/>
        </p:nvGraphicFramePr>
        <p:xfrm>
          <a:off x="323746" y="4499872"/>
          <a:ext cx="8540496" cy="459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48824" name="圆角矩形 2"/>
          <p:cNvSpPr/>
          <p:nvPr/>
        </p:nvSpPr>
        <p:spPr>
          <a:xfrm>
            <a:off x="186054" y="607695"/>
            <a:ext cx="7338695"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2</a:t>
            </a:r>
            <a:r>
              <a:rPr lang="zh-CN" altLang="en-US" sz="1800" b="1" dirty="0">
                <a:solidFill>
                  <a:schemeClr val="tx1"/>
                </a:solidFill>
                <a:latin typeface="微软雅黑" panose="020B0503020204020204" pitchFamily="34" charset="-122"/>
                <a:ea typeface="微软雅黑" panose="020B0503020204020204" pitchFamily="34" charset="-122"/>
                <a:sym typeface="+mn-ea"/>
              </a:rPr>
              <a:t>、推进标准制修订计划，完善内燃机可靠性标准体系</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7" name="矩形 2"/>
          <p:cNvSpPr/>
          <p:nvPr/>
        </p:nvSpPr>
        <p:spPr>
          <a:xfrm>
            <a:off x="345598" y="1189990"/>
            <a:ext cx="8122127" cy="1386840"/>
          </a:xfrm>
          <a:prstGeom prst="rect">
            <a:avLst/>
          </a:prstGeom>
        </p:spPr>
        <p:txBody>
          <a:bodyPr wrap="square">
            <a:spAutoFit/>
          </a:bodyPr>
          <a:lstStyle/>
          <a:p>
            <a:pPr marL="285750" indent="-285750" algn="just">
              <a:lnSpc>
                <a:spcPct val="150000"/>
              </a:lnSpc>
              <a:spcBef>
                <a:spcPts val="600"/>
              </a:spcBef>
              <a:buFont typeface="Wingdings" panose="05000000000000000000" charset="0"/>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推动</a:t>
            </a:r>
            <a:r>
              <a:rPr lang="en-US" altLang="zh-CN" b="1" dirty="0">
                <a:latin typeface="微软雅黑" panose="020B0503020204020204" pitchFamily="34" charset="-122"/>
                <a:ea typeface="微软雅黑" panose="020B0503020204020204" pitchFamily="34" charset="-122"/>
              </a:rPr>
              <a:t>ISO 3046-1</a:t>
            </a:r>
            <a:r>
              <a:rPr lang="zh-CN" altLang="en-US"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氢燃料内燃机早燃</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项国际标准起草、发布，推动内燃机重点领域标准“走出去”，逐步提高主导制定国际标准比例。鼓励有实力和有积极性的企业代表注册</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ISO</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专家，实质性参与国际标准制修订工作。</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a:lnSpc>
                <a:spcPct val="150000"/>
              </a:lnSpc>
              <a:spcBef>
                <a:spcPts val="600"/>
              </a:spcBef>
              <a:buFont typeface="Wingdings" panose="05000000000000000000" charset="0"/>
              <a:buChar char="n"/>
            </a:pPr>
            <a:r>
              <a:rPr lang="zh-CN" altLang="en-US"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加大秘书处国际标准化人才培养、掌握国际标准制修订程序</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28" name="圆角矩形 2"/>
          <p:cNvSpPr/>
          <p:nvPr/>
        </p:nvSpPr>
        <p:spPr>
          <a:xfrm>
            <a:off x="186054" y="607695"/>
            <a:ext cx="7338695"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3</a:t>
            </a:r>
            <a:r>
              <a:rPr lang="zh-CN" altLang="en-US" sz="1800" b="1" dirty="0">
                <a:solidFill>
                  <a:schemeClr val="tx1"/>
                </a:solidFill>
                <a:latin typeface="微软雅黑" panose="020B0503020204020204" pitchFamily="34" charset="-122"/>
                <a:ea typeface="微软雅黑" panose="020B0503020204020204" pitchFamily="34" charset="-122"/>
                <a:sym typeface="+mn-ea"/>
              </a:rPr>
              <a:t>、实质性参与国际标准化工作</a:t>
            </a:r>
          </a:p>
        </p:txBody>
      </p:sp>
      <p:pic>
        <p:nvPicPr>
          <p:cNvPr id="2097212" name="图片 6"/>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466090" y="2691361"/>
            <a:ext cx="3382010" cy="2222156"/>
          </a:xfrm>
          <a:prstGeom prst="rect">
            <a:avLst/>
          </a:prstGeom>
        </p:spPr>
      </p:pic>
      <p:pic>
        <p:nvPicPr>
          <p:cNvPr id="2097213" name="图片 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85995" y="2687320"/>
            <a:ext cx="3091180" cy="225615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9" name="圆角矩形 2"/>
          <p:cNvSpPr/>
          <p:nvPr/>
        </p:nvSpPr>
        <p:spPr>
          <a:xfrm>
            <a:off x="114616" y="607695"/>
            <a:ext cx="8815071"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4</a:t>
            </a:r>
            <a:r>
              <a:rPr lang="zh-CN" altLang="en-US" sz="1800" b="1" dirty="0">
                <a:solidFill>
                  <a:schemeClr val="tx1"/>
                </a:solidFill>
                <a:latin typeface="微软雅黑" panose="020B0503020204020204" pitchFamily="34" charset="-122"/>
                <a:ea typeface="微软雅黑" panose="020B0503020204020204" pitchFamily="34" charset="-122"/>
                <a:sym typeface="+mn-ea"/>
              </a:rPr>
              <a:t>、组织标准复审</a:t>
            </a:r>
          </a:p>
        </p:txBody>
      </p:sp>
      <p:sp>
        <p:nvSpPr>
          <p:cNvPr id="1048830" name="矩形 12"/>
          <p:cNvSpPr/>
          <p:nvPr/>
        </p:nvSpPr>
        <p:spPr>
          <a:xfrm>
            <a:off x="395288" y="1100807"/>
            <a:ext cx="8162925" cy="700576"/>
          </a:xfrm>
          <a:prstGeom prst="rect">
            <a:avLst/>
          </a:prstGeom>
        </p:spPr>
        <p:txBody>
          <a:bodyPr wrap="square">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indent="360045" fontAlgn="auto">
              <a:lnSpc>
                <a:spcPct val="150000"/>
              </a:lnSpc>
              <a:buFont typeface="Wingdings" panose="05000000000000000000" pitchFamily="2" charset="2"/>
              <a:buNone/>
            </a:pP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针对归口的标准项目，</a:t>
            </a:r>
            <a:r>
              <a:rPr lang="zh-CN" altLang="zh-CN" dirty="0">
                <a:latin typeface="微软雅黑" panose="020B0503020204020204" pitchFamily="34" charset="-122"/>
                <a:ea typeface="微软雅黑" panose="020B0503020204020204" pitchFamily="34" charset="-122"/>
                <a:cs typeface="微软雅黑" panose="020B0503020204020204" pitchFamily="34" charset="-122"/>
                <a:sym typeface="+mn-ea"/>
              </a:rPr>
              <a:t>标龄</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zh-CN" dirty="0">
                <a:latin typeface="微软雅黑" panose="020B0503020204020204" pitchFamily="34" charset="-122"/>
                <a:ea typeface="微软雅黑" panose="020B0503020204020204" pitchFamily="34" charset="-122"/>
                <a:cs typeface="微软雅黑" panose="020B0503020204020204" pitchFamily="34" charset="-122"/>
                <a:sym typeface="+mn-ea"/>
              </a:rPr>
              <a:t>年以上</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的</a:t>
            </a:r>
            <a:r>
              <a:rPr lang="zh-CN" altLang="zh-CN" dirty="0">
                <a:latin typeface="微软雅黑" panose="020B0503020204020204" pitchFamily="34" charset="-122"/>
                <a:ea typeface="微软雅黑" panose="020B0503020204020204" pitchFamily="34" charset="-122"/>
                <a:cs typeface="微软雅黑" panose="020B0503020204020204" pitchFamily="34" charset="-122"/>
                <a:sym typeface="+mn-ea"/>
              </a:rPr>
              <a:t>标准</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组织</a:t>
            </a:r>
            <a:r>
              <a:rPr lang="zh-CN" altLang="zh-CN" dirty="0">
                <a:latin typeface="微软雅黑" panose="020B0503020204020204" pitchFamily="34" charset="-122"/>
                <a:ea typeface="微软雅黑" panose="020B0503020204020204" pitchFamily="34" charset="-122"/>
                <a:cs typeface="微软雅黑" panose="020B0503020204020204" pitchFamily="34" charset="-122"/>
                <a:sym typeface="+mn-ea"/>
              </a:rPr>
              <a:t>复审</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；并</a:t>
            </a:r>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建立修订项目的快速工作机制</a:t>
            </a:r>
            <a:r>
              <a:rPr lang="zh-CN" altLang="zh-CN" dirty="0">
                <a:latin typeface="微软雅黑" panose="020B0503020204020204" pitchFamily="34" charset="-122"/>
                <a:ea typeface="微软雅黑" panose="020B0503020204020204" pitchFamily="34" charset="-122"/>
                <a:cs typeface="微软雅黑" panose="020B0503020204020204" pitchFamily="34" charset="-122"/>
                <a:sym typeface="+mn-ea"/>
              </a:rPr>
              <a:t>，及时修订或淘汰不适用的标准，着力解决技术标准不完善和不配套等的问题，提高标准整体</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技术</a:t>
            </a:r>
            <a:r>
              <a:rPr lang="zh-CN" altLang="zh-CN" dirty="0">
                <a:latin typeface="微软雅黑" panose="020B0503020204020204" pitchFamily="34" charset="-122"/>
                <a:ea typeface="微软雅黑" panose="020B0503020204020204" pitchFamily="34" charset="-122"/>
                <a:cs typeface="微软雅黑" panose="020B0503020204020204" pitchFamily="34" charset="-122"/>
                <a:sym typeface="+mn-ea"/>
              </a:rPr>
              <a:t>水平。</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31" name="圆角矩形 2"/>
          <p:cNvSpPr/>
          <p:nvPr/>
        </p:nvSpPr>
        <p:spPr>
          <a:xfrm>
            <a:off x="114616" y="1895290"/>
            <a:ext cx="7338695"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5</a:t>
            </a:r>
            <a:r>
              <a:rPr lang="zh-CN" altLang="en-US" sz="1800" b="1" dirty="0">
                <a:solidFill>
                  <a:schemeClr val="tx1"/>
                </a:solidFill>
                <a:latin typeface="微软雅黑" panose="020B0503020204020204" pitchFamily="34" charset="-122"/>
                <a:ea typeface="微软雅黑" panose="020B0503020204020204" pitchFamily="34" charset="-122"/>
                <a:sym typeface="+mn-ea"/>
              </a:rPr>
              <a:t>、加强标准化技术资源服务平台建设</a:t>
            </a:r>
          </a:p>
        </p:txBody>
      </p:sp>
      <p:sp>
        <p:nvSpPr>
          <p:cNvPr id="1048832" name="文本框 14"/>
          <p:cNvSpPr txBox="1"/>
          <p:nvPr/>
        </p:nvSpPr>
        <p:spPr>
          <a:xfrm>
            <a:off x="395288" y="2509907"/>
            <a:ext cx="8353424" cy="700576"/>
          </a:xfrm>
          <a:prstGeom prst="rect">
            <a:avLst/>
          </a:prstGeom>
          <a:noFill/>
        </p:spPr>
        <p:txBody>
          <a:bodyPr wrap="square">
            <a:spAutoFit/>
          </a:bodyPr>
          <a:lstStyle/>
          <a:p>
            <a:pPr marL="0" marR="0" indent="304800" algn="just">
              <a:lnSpc>
                <a:spcPct val="150000"/>
              </a:lnSpc>
            </a:pPr>
            <a:r>
              <a:rPr lang="zh-CN" altLang="en-US" dirty="0">
                <a:latin typeface="微软雅黑" panose="020B0503020204020204" pitchFamily="34" charset="-122"/>
                <a:ea typeface="微软雅黑" panose="020B0503020204020204" pitchFamily="34" charset="-122"/>
              </a:rPr>
              <a:t>加强</a:t>
            </a:r>
            <a:r>
              <a:rPr lang="en-US" altLang="zh-CN" b="1" dirty="0">
                <a:solidFill>
                  <a:srgbClr val="FF0000"/>
                </a:solidFill>
                <a:latin typeface="微软雅黑" panose="020B0503020204020204" pitchFamily="34" charset="-122"/>
                <a:ea typeface="微软雅黑" panose="020B0503020204020204" pitchFamily="34" charset="-122"/>
              </a:rPr>
              <a:t>SAC/TC177/SC6</a:t>
            </a:r>
            <a:r>
              <a:rPr lang="zh-CN" altLang="en-US" b="1" dirty="0">
                <a:solidFill>
                  <a:srgbClr val="FF0000"/>
                </a:solidFill>
                <a:latin typeface="微软雅黑" panose="020B0503020204020204" pitchFamily="34" charset="-122"/>
                <a:ea typeface="微软雅黑" panose="020B0503020204020204" pitchFamily="34" charset="-122"/>
              </a:rPr>
              <a:t>标准化信息服务平台</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https://www.skleps.cn/standard</a:t>
            </a:r>
            <a:r>
              <a:rPr lang="zh-CN" altLang="en-US" dirty="0">
                <a:latin typeface="微软雅黑" panose="020B0503020204020204" pitchFamily="34" charset="-122"/>
                <a:ea typeface="微软雅黑" panose="020B0503020204020204" pitchFamily="34" charset="-122"/>
              </a:rPr>
              <a:t>）建设管理，实现工作动态分享、标准化政策法规传达等资源共享，提供标准信息服务。</a:t>
            </a:r>
          </a:p>
        </p:txBody>
      </p:sp>
      <p:sp>
        <p:nvSpPr>
          <p:cNvPr id="1048833" name="圆角矩形 2"/>
          <p:cNvSpPr/>
          <p:nvPr/>
        </p:nvSpPr>
        <p:spPr>
          <a:xfrm>
            <a:off x="114616" y="3409223"/>
            <a:ext cx="7338695" cy="5822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1800" b="1" dirty="0">
                <a:solidFill>
                  <a:schemeClr val="tx1"/>
                </a:solidFill>
                <a:latin typeface="微软雅黑" panose="020B0503020204020204" pitchFamily="34" charset="-122"/>
                <a:ea typeface="微软雅黑" panose="020B0503020204020204" pitchFamily="34" charset="-122"/>
                <a:sym typeface="+mn-ea"/>
              </a:rPr>
              <a:t>6</a:t>
            </a:r>
            <a:r>
              <a:rPr lang="zh-CN" altLang="en-US" sz="1800" b="1" dirty="0">
                <a:solidFill>
                  <a:schemeClr val="tx1"/>
                </a:solidFill>
                <a:latin typeface="微软雅黑" panose="020B0503020204020204" pitchFamily="34" charset="-122"/>
                <a:ea typeface="微软雅黑" panose="020B0503020204020204" pitchFamily="34" charset="-122"/>
                <a:sym typeface="+mn-ea"/>
              </a:rPr>
              <a:t>、加强标准宣贯，推动标准实施，强化产品质量监督</a:t>
            </a:r>
          </a:p>
        </p:txBody>
      </p:sp>
      <p:sp>
        <p:nvSpPr>
          <p:cNvPr id="1048834" name="文本框 16"/>
          <p:cNvSpPr txBox="1"/>
          <p:nvPr/>
        </p:nvSpPr>
        <p:spPr>
          <a:xfrm>
            <a:off x="395288" y="3919007"/>
            <a:ext cx="8353424" cy="700576"/>
          </a:xfrm>
          <a:prstGeom prst="rect">
            <a:avLst/>
          </a:prstGeom>
          <a:noFill/>
        </p:spPr>
        <p:txBody>
          <a:bodyPr wrap="square">
            <a:spAutoFit/>
          </a:bodyPr>
          <a:lstStyle>
            <a:defPPr>
              <a:defRPr lang="zh-CN"/>
            </a:defPPr>
            <a:lvl1pPr marR="0" indent="304800" algn="just">
              <a:lnSpc>
                <a:spcPct val="150000"/>
              </a:lnSpc>
              <a:defRPr>
                <a:latin typeface="微软雅黑" panose="020B0503020204020204" pitchFamily="34" charset="-122"/>
                <a:ea typeface="微软雅黑" panose="020B0503020204020204" pitchFamily="34" charset="-122"/>
              </a:defRPr>
            </a:lvl1pPr>
          </a:lstStyle>
          <a:p>
            <a:r>
              <a:rPr lang="zh-CN" altLang="en-US" dirty="0"/>
              <a:t>结合实际、统筹安排，有计划、有步骤地</a:t>
            </a:r>
            <a:r>
              <a:rPr lang="zh-CN" altLang="en-US" b="1" dirty="0">
                <a:solidFill>
                  <a:srgbClr val="FF0000"/>
                </a:solidFill>
              </a:rPr>
              <a:t>组织标准宣贯</a:t>
            </a:r>
            <a:r>
              <a:rPr lang="zh-CN" altLang="en-US" dirty="0"/>
              <a:t>工作，充分利用互联网和相关网站，举办标准宣贯会，使用户了解标准、理解标准，进而正确使用标准，提升标准化意识。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38" name="矩形 14"/>
          <p:cNvSpPr/>
          <p:nvPr/>
        </p:nvSpPr>
        <p:spPr>
          <a:xfrm>
            <a:off x="4145440" y="802006"/>
            <a:ext cx="853119" cy="417358"/>
          </a:xfrm>
          <a:prstGeom prst="rect">
            <a:avLst/>
          </a:prstGeom>
        </p:spPr>
        <p:txBody>
          <a:bodyPr wrap="none">
            <a:spAutoFit/>
          </a:bodyPr>
          <a:lstStyle/>
          <a:p>
            <a:pPr marL="457200" indent="-457200" algn="ctr" eaLnBrk="0" hangingPunct="0">
              <a:lnSpc>
                <a:spcPct val="130000"/>
              </a:lnSpc>
              <a:spcBef>
                <a:spcPct val="20000"/>
              </a:spcBef>
            </a:pPr>
            <a:r>
              <a:rPr lang="zh-CN" altLang="en-US" sz="1800" b="1" dirty="0">
                <a:latin typeface="微软雅黑" panose="020B0503020204020204" pitchFamily="34" charset="-122"/>
                <a:ea typeface="微软雅黑" panose="020B0503020204020204" pitchFamily="34" charset="-122"/>
              </a:rPr>
              <a:t>目</a:t>
            </a:r>
            <a:r>
              <a:rPr lang="en-US" altLang="zh-CN" sz="1800" b="1" dirty="0">
                <a:latin typeface="微软雅黑" panose="020B0503020204020204" pitchFamily="34" charset="-122"/>
                <a:ea typeface="微软雅黑" panose="020B0503020204020204" pitchFamily="34" charset="-122"/>
              </a:rPr>
              <a:t>   </a:t>
            </a:r>
            <a:r>
              <a:rPr lang="zh-CN" altLang="en-US" sz="1800" b="1" dirty="0">
                <a:latin typeface="微软雅黑" panose="020B0503020204020204" pitchFamily="34" charset="-122"/>
                <a:ea typeface="微软雅黑" panose="020B0503020204020204" pitchFamily="34" charset="-122"/>
              </a:rPr>
              <a:t>录</a:t>
            </a:r>
            <a:endParaRPr lang="zh-CN" altLang="en-US" sz="1800" b="1" spc="45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39" name="矩形 1"/>
          <p:cNvSpPr/>
          <p:nvPr/>
        </p:nvSpPr>
        <p:spPr>
          <a:xfrm>
            <a:off x="2835416" y="1720567"/>
            <a:ext cx="2697480" cy="438150"/>
          </a:xfrm>
          <a:prstGeom prst="rect">
            <a:avLst/>
          </a:prstGeom>
        </p:spPr>
        <p:txBody>
          <a:bodyPr wrap="none">
            <a:spAutoFit/>
          </a:bodyPr>
          <a:lstStyle/>
          <a:p>
            <a:pPr marL="457200" indent="-457200" algn="l" eaLnBrk="0" hangingPunct="0">
              <a:lnSpc>
                <a:spcPct val="130000"/>
              </a:lnSpc>
              <a:spcBef>
                <a:spcPct val="20000"/>
              </a:spcBef>
            </a:pPr>
            <a:r>
              <a:rPr lang="zh-CN" altLang="en-US" sz="1800" b="1" dirty="0">
                <a:solidFill>
                  <a:schemeClr val="bg1">
                    <a:lumMod val="65000"/>
                  </a:schemeClr>
                </a:solidFill>
                <a:latin typeface="微软雅黑" panose="020B0503020204020204" pitchFamily="34" charset="-122"/>
                <a:ea typeface="微软雅黑" panose="020B0503020204020204" pitchFamily="34" charset="-122"/>
              </a:rPr>
              <a:t>第一部分：工作总结汇报</a:t>
            </a:r>
          </a:p>
        </p:txBody>
      </p:sp>
      <p:sp>
        <p:nvSpPr>
          <p:cNvPr id="1048840" name="矩形 2"/>
          <p:cNvSpPr/>
          <p:nvPr/>
        </p:nvSpPr>
        <p:spPr>
          <a:xfrm>
            <a:off x="2835416" y="2450128"/>
            <a:ext cx="2240280" cy="438150"/>
          </a:xfrm>
          <a:prstGeom prst="rect">
            <a:avLst/>
          </a:prstGeom>
        </p:spPr>
        <p:txBody>
          <a:bodyPr wrap="none">
            <a:spAutoFit/>
          </a:bodyPr>
          <a:lstStyle/>
          <a:p>
            <a:pPr marL="457200" indent="-457200" eaLnBrk="0" hangingPunct="0">
              <a:lnSpc>
                <a:spcPct val="130000"/>
              </a:lnSpc>
              <a:spcBef>
                <a:spcPct val="20000"/>
              </a:spcBef>
            </a:pPr>
            <a:r>
              <a:rPr lang="zh-CN" altLang="en-US" sz="1800" b="1" dirty="0">
                <a:solidFill>
                  <a:schemeClr val="bg1">
                    <a:lumMod val="65000"/>
                  </a:schemeClr>
                </a:solidFill>
                <a:latin typeface="微软雅黑" panose="020B0503020204020204" pitchFamily="34" charset="-122"/>
                <a:ea typeface="微软雅黑" panose="020B0503020204020204" pitchFamily="34" charset="-122"/>
              </a:rPr>
              <a:t>第二部分：工作计划</a:t>
            </a:r>
          </a:p>
        </p:txBody>
      </p:sp>
      <p:sp>
        <p:nvSpPr>
          <p:cNvPr id="1048841" name="矩形 3"/>
          <p:cNvSpPr/>
          <p:nvPr/>
        </p:nvSpPr>
        <p:spPr>
          <a:xfrm>
            <a:off x="2835416" y="3151044"/>
            <a:ext cx="2697480" cy="438149"/>
          </a:xfrm>
          <a:prstGeom prst="rect">
            <a:avLst/>
          </a:prstGeom>
        </p:spPr>
        <p:txBody>
          <a:bodyPr wrap="none">
            <a:spAutoFit/>
          </a:bodyPr>
          <a:lstStyle/>
          <a:p>
            <a:pPr marL="457200" indent="-457200" algn="l" eaLnBrk="0" hangingPunct="0">
              <a:lnSpc>
                <a:spcPct val="130000"/>
              </a:lnSpc>
              <a:spcBef>
                <a:spcPct val="20000"/>
              </a:spcBef>
            </a:pPr>
            <a:r>
              <a:rPr lang="zh-CN" altLang="en-US" sz="1800" b="1" dirty="0">
                <a:latin typeface="微软雅黑" panose="020B0503020204020204" pitchFamily="34" charset="-122"/>
                <a:ea typeface="微软雅黑" panose="020B0503020204020204" pitchFamily="34" charset="-122"/>
              </a:rPr>
              <a:t>第三部分：费用收支情况</a:t>
            </a:r>
            <a:endParaRPr lang="zh-CN" altLang="en-US" sz="2000" b="1" spc="45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4316" name="表格 1"/>
          <p:cNvGraphicFramePr>
            <a:graphicFrameLocks/>
          </p:cNvGraphicFramePr>
          <p:nvPr>
            <p:custDataLst>
              <p:tags r:id="rId1"/>
            </p:custDataLst>
            <p:extLst>
              <p:ext uri="{D42A27DB-BD31-4B8C-83A1-F6EECF244321}">
                <p14:modId xmlns:p14="http://schemas.microsoft.com/office/powerpoint/2010/main" val="2973284405"/>
              </p:ext>
            </p:extLst>
          </p:nvPr>
        </p:nvGraphicFramePr>
        <p:xfrm>
          <a:off x="1459865" y="1642746"/>
          <a:ext cx="6563995" cy="2267227"/>
        </p:xfrm>
        <a:graphic>
          <a:graphicData uri="http://schemas.openxmlformats.org/drawingml/2006/table">
            <a:tbl>
              <a:tblPr firstRow="1" bandRow="1">
                <a:tableStyleId>{7DF18680-E054-41AD-8BC1-D1AEF772440D}</a:tableStyleId>
              </a:tblPr>
              <a:tblGrid>
                <a:gridCol w="1194435">
                  <a:extLst>
                    <a:ext uri="{9D8B030D-6E8A-4147-A177-3AD203B41FA5}">
                      <a16:colId xmlns:a16="http://schemas.microsoft.com/office/drawing/2014/main" val="20000"/>
                    </a:ext>
                  </a:extLst>
                </a:gridCol>
                <a:gridCol w="1841500">
                  <a:extLst>
                    <a:ext uri="{9D8B030D-6E8A-4147-A177-3AD203B41FA5}">
                      <a16:colId xmlns:a16="http://schemas.microsoft.com/office/drawing/2014/main" val="20001"/>
                    </a:ext>
                  </a:extLst>
                </a:gridCol>
                <a:gridCol w="1661160">
                  <a:extLst>
                    <a:ext uri="{9D8B030D-6E8A-4147-A177-3AD203B41FA5}">
                      <a16:colId xmlns:a16="http://schemas.microsoft.com/office/drawing/2014/main" val="20002"/>
                    </a:ext>
                  </a:extLst>
                </a:gridCol>
                <a:gridCol w="1866900">
                  <a:extLst>
                    <a:ext uri="{9D8B030D-6E8A-4147-A177-3AD203B41FA5}">
                      <a16:colId xmlns:a16="http://schemas.microsoft.com/office/drawing/2014/main" val="20003"/>
                    </a:ext>
                  </a:extLst>
                </a:gridCol>
              </a:tblGrid>
              <a:tr h="597311">
                <a:tc>
                  <a:txBody>
                    <a:bodyPr/>
                    <a:lstStyle/>
                    <a:p>
                      <a:pPr indent="0" algn="ctr">
                        <a:buNone/>
                      </a:pPr>
                      <a:r>
                        <a:rPr lang="zh-CN" altLang="en-US" sz="1400" dirty="0">
                          <a:latin typeface="微软雅黑" panose="020B0503020204020204" pitchFamily="34" charset="-122"/>
                          <a:ea typeface="微软雅黑" panose="020B0503020204020204" pitchFamily="34" charset="-122"/>
                        </a:rPr>
                        <a:t>收支</a:t>
                      </a:r>
                    </a:p>
                  </a:txBody>
                  <a:tcPr marL="12700" marR="12700" marT="12700" anchor="ctr"/>
                </a:tc>
                <a:tc>
                  <a:txBody>
                    <a:bodyPr/>
                    <a:lstStyle/>
                    <a:p>
                      <a:pPr indent="0" algn="ctr">
                        <a:buNone/>
                      </a:pPr>
                      <a:r>
                        <a:rPr lang="zh-CN" altLang="en-US" sz="1400" dirty="0">
                          <a:latin typeface="微软雅黑" panose="020B0503020204020204" pitchFamily="34" charset="-122"/>
                          <a:ea typeface="微软雅黑" panose="020B0503020204020204" pitchFamily="34" charset="-122"/>
                        </a:rPr>
                        <a:t>科目</a:t>
                      </a:r>
                    </a:p>
                  </a:txBody>
                  <a:tcPr marL="12700" marR="12700" marT="12700" anchor="ctr"/>
                </a:tc>
                <a:tc>
                  <a:txBody>
                    <a:bodyPr/>
                    <a:lstStyle/>
                    <a:p>
                      <a:pPr indent="0" algn="ctr">
                        <a:buNone/>
                      </a:pPr>
                      <a:r>
                        <a:rPr lang="zh-CN" altLang="en-US" sz="1400" dirty="0">
                          <a:latin typeface="微软雅黑" panose="020B0503020204020204" pitchFamily="34" charset="-122"/>
                          <a:ea typeface="微软雅黑" panose="020B0503020204020204" pitchFamily="34" charset="-122"/>
                        </a:rPr>
                        <a:t>费用</a:t>
                      </a:r>
                    </a:p>
                  </a:txBody>
                  <a:tcPr marL="12700" marR="12700" marT="12700" anchor="ctr"/>
                </a:tc>
                <a:tc>
                  <a:txBody>
                    <a:bodyPr/>
                    <a:lstStyle/>
                    <a:p>
                      <a:pPr indent="0" algn="ctr">
                        <a:buNone/>
                      </a:pPr>
                      <a:r>
                        <a:rPr lang="zh-CN" altLang="en-US" sz="1400">
                          <a:latin typeface="微软雅黑" panose="020B0503020204020204" pitchFamily="34" charset="-122"/>
                          <a:ea typeface="微软雅黑" panose="020B0503020204020204" pitchFamily="34" charset="-122"/>
                        </a:rPr>
                        <a:t>合计</a:t>
                      </a:r>
                    </a:p>
                  </a:txBody>
                  <a:tcPr marL="12700" marR="12700" marT="12700" anchor="ctr"/>
                </a:tc>
                <a:extLst>
                  <a:ext uri="{0D108BD9-81ED-4DB2-BD59-A6C34878D82A}">
                    <a16:rowId xmlns:a16="http://schemas.microsoft.com/office/drawing/2014/main" val="10000"/>
                  </a:ext>
                </a:extLst>
              </a:tr>
              <a:tr h="418628">
                <a:tc rowSpan="3">
                  <a:txBody>
                    <a:bodyPr/>
                    <a:lstStyle/>
                    <a:p>
                      <a:pPr indent="0" algn="ctr">
                        <a:buNone/>
                      </a:pPr>
                      <a:r>
                        <a:rPr lang="en-US" altLang="zh-CN" sz="1400" dirty="0">
                          <a:solidFill>
                            <a:schemeClr val="tx1"/>
                          </a:solidFill>
                          <a:latin typeface="微软雅黑" panose="020B0503020204020204" pitchFamily="34" charset="-122"/>
                          <a:ea typeface="微软雅黑" panose="020B0503020204020204" pitchFamily="34" charset="-122"/>
                        </a:rPr>
                        <a:t>2025</a:t>
                      </a:r>
                      <a:r>
                        <a:rPr lang="zh-CN" altLang="en-US" sz="1400" dirty="0">
                          <a:solidFill>
                            <a:schemeClr val="tx1"/>
                          </a:solidFill>
                          <a:latin typeface="微软雅黑" panose="020B0503020204020204" pitchFamily="34" charset="-122"/>
                          <a:ea typeface="微软雅黑" panose="020B0503020204020204" pitchFamily="34" charset="-122"/>
                        </a:rPr>
                        <a:t>年支出</a:t>
                      </a:r>
                    </a:p>
                  </a:txBody>
                  <a:tcPr marL="12700" marR="12700" marT="12700" anchor="ctr">
                    <a:solidFill>
                      <a:srgbClr val="E9EBF5"/>
                    </a:solidFill>
                  </a:tcPr>
                </a:tc>
                <a:tc>
                  <a:txBody>
                    <a:bodyPr/>
                    <a:lstStyle/>
                    <a:p>
                      <a:pPr indent="0" algn="ctr">
                        <a:buNone/>
                      </a:pPr>
                      <a:r>
                        <a:rPr lang="en-US" sz="1400" dirty="0" err="1">
                          <a:solidFill>
                            <a:schemeClr val="tx1"/>
                          </a:solidFill>
                          <a:latin typeface="微软雅黑" panose="020B0503020204020204" pitchFamily="34" charset="-122"/>
                          <a:ea typeface="微软雅黑" panose="020B0503020204020204" pitchFamily="34" charset="-122"/>
                          <a:sym typeface="+mn-ea"/>
                        </a:rPr>
                        <a:t>差旅费</a:t>
                      </a:r>
                      <a:endParaRPr lang="en-US" altLang="en-US" sz="1400" dirty="0">
                        <a:solidFill>
                          <a:schemeClr val="tx1"/>
                        </a:solidFill>
                        <a:latin typeface="微软雅黑" panose="020B0503020204020204" pitchFamily="34" charset="-122"/>
                        <a:ea typeface="微软雅黑" panose="020B0503020204020204" pitchFamily="34" charset="-122"/>
                      </a:endParaRPr>
                    </a:p>
                  </a:txBody>
                  <a:tcPr marL="12700" marR="12700" marT="12700" anchor="ctr">
                    <a:solidFill>
                      <a:srgbClr val="E9EBF5"/>
                    </a:solidFill>
                  </a:tcPr>
                </a:tc>
                <a:tc>
                  <a:txBody>
                    <a:bodyPr/>
                    <a:lstStyle/>
                    <a:p>
                      <a:pPr indent="0" algn="ctr">
                        <a:buNone/>
                      </a:pPr>
                      <a:r>
                        <a:rPr lang="en-US" altLang="en-US" sz="1400" dirty="0">
                          <a:solidFill>
                            <a:schemeClr val="tx1"/>
                          </a:solidFill>
                          <a:latin typeface="微软雅黑" panose="020B0503020204020204" pitchFamily="34" charset="-122"/>
                          <a:ea typeface="微软雅黑" panose="020B0503020204020204" pitchFamily="34" charset="-122"/>
                          <a:sym typeface="+mn-ea"/>
                        </a:rPr>
                        <a:t>1.9</a:t>
                      </a:r>
                    </a:p>
                  </a:txBody>
                  <a:tcPr marL="12700" marR="12700" marT="12700" anchor="ctr">
                    <a:solidFill>
                      <a:srgbClr val="E9EBF5"/>
                    </a:solidFill>
                  </a:tcPr>
                </a:tc>
                <a:tc rowSpan="3">
                  <a:txBody>
                    <a:bodyPr/>
                    <a:lstStyle/>
                    <a:p>
                      <a:pPr indent="0" algn="ctr">
                        <a:buNone/>
                      </a:pPr>
                      <a:r>
                        <a:rPr lang="en-US" altLang="en-US" sz="1400" dirty="0">
                          <a:solidFill>
                            <a:schemeClr val="tx1"/>
                          </a:solidFill>
                          <a:latin typeface="微软雅黑" panose="020B0503020204020204" pitchFamily="34" charset="-122"/>
                          <a:ea typeface="微软雅黑" panose="020B0503020204020204" pitchFamily="34" charset="-122"/>
                        </a:rPr>
                        <a:t>29.9</a:t>
                      </a:r>
                    </a:p>
                  </a:txBody>
                  <a:tcPr marL="12700" marR="12700" marT="12700" anchor="ctr">
                    <a:solidFill>
                      <a:srgbClr val="E9EBF5"/>
                    </a:solidFill>
                  </a:tcPr>
                </a:tc>
                <a:extLst>
                  <a:ext uri="{0D108BD9-81ED-4DB2-BD59-A6C34878D82A}">
                    <a16:rowId xmlns:a16="http://schemas.microsoft.com/office/drawing/2014/main" val="10001"/>
                  </a:ext>
                </a:extLst>
              </a:tr>
              <a:tr h="417096">
                <a:tc vMerge="1">
                  <a:txBody>
                    <a:bodyPr/>
                    <a:lstStyle/>
                    <a:p>
                      <a:pPr indent="0" algn="ctr">
                        <a:buNone/>
                      </a:pPr>
                      <a:r>
                        <a:rPr lang="en-US" altLang="en-US" sz="1400" dirty="0">
                          <a:solidFill>
                            <a:schemeClr val="tx1"/>
                          </a:solidFill>
                          <a:latin typeface="微软雅黑" panose="020B0503020204020204" pitchFamily="34" charset="-122"/>
                          <a:ea typeface="微软雅黑" panose="020B0503020204020204" pitchFamily="34" charset="-122"/>
                        </a:rPr>
                        <a:t>127.4</a:t>
                      </a:r>
                    </a:p>
                  </a:txBody>
                  <a:tcPr marL="12700" marR="12700" marT="12700" anchor="ctr"/>
                </a:tc>
                <a:tc>
                  <a:txBody>
                    <a:bodyPr/>
                    <a:lstStyle/>
                    <a:p>
                      <a:pPr indent="0" algn="ctr">
                        <a:buNone/>
                      </a:pPr>
                      <a:r>
                        <a:rPr lang="en-US" sz="1400" dirty="0" err="1">
                          <a:solidFill>
                            <a:schemeClr val="tx1"/>
                          </a:solidFill>
                          <a:latin typeface="微软雅黑" panose="020B0503020204020204" pitchFamily="34" charset="-122"/>
                          <a:ea typeface="微软雅黑" panose="020B0503020204020204" pitchFamily="34" charset="-122"/>
                          <a:sym typeface="+mn-ea"/>
                        </a:rPr>
                        <a:t>会议费</a:t>
                      </a:r>
                      <a:endParaRPr lang="en-US" altLang="en-US" sz="1400" dirty="0">
                        <a:solidFill>
                          <a:schemeClr val="tx1"/>
                        </a:solidFill>
                        <a:latin typeface="微软雅黑" panose="020B0503020204020204" pitchFamily="34" charset="-122"/>
                        <a:ea typeface="微软雅黑" panose="020B0503020204020204" pitchFamily="34" charset="-122"/>
                      </a:endParaRPr>
                    </a:p>
                  </a:txBody>
                  <a:tcPr marL="12700" marR="12700" marT="12700" anchor="ctr">
                    <a:solidFill>
                      <a:srgbClr val="E9EBF5"/>
                    </a:solidFill>
                  </a:tcPr>
                </a:tc>
                <a:tc>
                  <a:txBody>
                    <a:bodyPr/>
                    <a:lstStyle/>
                    <a:p>
                      <a:pPr indent="0" algn="ctr">
                        <a:buNone/>
                      </a:pPr>
                      <a:r>
                        <a:rPr lang="en-US" altLang="en-US" sz="1400" dirty="0">
                          <a:solidFill>
                            <a:schemeClr val="tx1"/>
                          </a:solidFill>
                          <a:latin typeface="微软雅黑" panose="020B0503020204020204" pitchFamily="34" charset="-122"/>
                          <a:ea typeface="微软雅黑" panose="020B0503020204020204" pitchFamily="34" charset="-122"/>
                        </a:rPr>
                        <a:t>23</a:t>
                      </a:r>
                    </a:p>
                  </a:txBody>
                  <a:tcPr marL="12700" marR="12700" marT="12700" anchor="ctr">
                    <a:solidFill>
                      <a:srgbClr val="E9EBF5"/>
                    </a:solidFill>
                  </a:tcPr>
                </a:tc>
                <a:tc vMerge="1">
                  <a:txBody>
                    <a:bodyPr/>
                    <a:lstStyle/>
                    <a:p>
                      <a:pPr indent="0" algn="ctr">
                        <a:buNone/>
                      </a:pPr>
                      <a:r>
                        <a:rPr lang="en-US" altLang="en-US" sz="1400" dirty="0">
                          <a:solidFill>
                            <a:schemeClr val="tx1"/>
                          </a:solidFill>
                          <a:latin typeface="微软雅黑" panose="020B0503020204020204" pitchFamily="34" charset="-122"/>
                          <a:ea typeface="微软雅黑" panose="020B0503020204020204" pitchFamily="34" charset="-122"/>
                        </a:rPr>
                        <a:t>23</a:t>
                      </a:r>
                    </a:p>
                  </a:txBody>
                  <a:tcPr marL="12700" marR="12700" marT="12700" anchor="ctr"/>
                </a:tc>
                <a:extLst>
                  <a:ext uri="{0D108BD9-81ED-4DB2-BD59-A6C34878D82A}">
                    <a16:rowId xmlns:a16="http://schemas.microsoft.com/office/drawing/2014/main" val="10002"/>
                  </a:ext>
                </a:extLst>
              </a:tr>
              <a:tr h="417096">
                <a:tc vMerge="1">
                  <a:txBody>
                    <a:bodyPr/>
                    <a:lstStyle/>
                    <a:p>
                      <a:pPr indent="0" algn="ctr">
                        <a:buNone/>
                      </a:pPr>
                      <a:r>
                        <a:rPr lang="en-US" altLang="en-US" sz="1400" dirty="0">
                          <a:solidFill>
                            <a:schemeClr val="tx1"/>
                          </a:solidFill>
                          <a:latin typeface="微软雅黑" panose="020B0503020204020204" pitchFamily="34" charset="-122"/>
                          <a:ea typeface="微软雅黑" panose="020B0503020204020204" pitchFamily="34" charset="-122"/>
                        </a:rPr>
                        <a:t>23</a:t>
                      </a:r>
                    </a:p>
                  </a:txBody>
                  <a:tcPr marL="12700" marR="12700" marT="12700" anchor="ctr">
                    <a:solidFill>
                      <a:srgbClr val="E9EBF5"/>
                    </a:solidFill>
                  </a:tcPr>
                </a:tc>
                <a:tc>
                  <a:txBody>
                    <a:bodyPr/>
                    <a:lstStyle/>
                    <a:p>
                      <a:pPr indent="0" algn="ctr">
                        <a:buNone/>
                      </a:pPr>
                      <a:r>
                        <a:rPr lang="zh-CN" altLang="en-US" sz="1400" dirty="0">
                          <a:solidFill>
                            <a:schemeClr val="tx1"/>
                          </a:solidFill>
                          <a:latin typeface="微软雅黑" panose="020B0503020204020204" pitchFamily="34" charset="-122"/>
                          <a:ea typeface="微软雅黑" panose="020B0503020204020204" pitchFamily="34" charset="-122"/>
                        </a:rPr>
                        <a:t>出国费</a:t>
                      </a:r>
                    </a:p>
                  </a:txBody>
                  <a:tcPr marL="12700" marR="12700" marT="12700" anchor="ctr">
                    <a:solidFill>
                      <a:srgbClr val="E9EBF5"/>
                    </a:solidFill>
                  </a:tcPr>
                </a:tc>
                <a:tc>
                  <a:txBody>
                    <a:bodyPr/>
                    <a:lstStyle/>
                    <a:p>
                      <a:pPr indent="0" algn="ctr">
                        <a:buNone/>
                      </a:pPr>
                      <a:r>
                        <a:rPr lang="en-US" altLang="en-US" sz="1400" dirty="0">
                          <a:solidFill>
                            <a:schemeClr val="tx1"/>
                          </a:solidFill>
                          <a:latin typeface="微软雅黑" panose="020B0503020204020204" pitchFamily="34" charset="-122"/>
                          <a:ea typeface="微软雅黑" panose="020B0503020204020204" pitchFamily="34" charset="-122"/>
                        </a:rPr>
                        <a:t>5</a:t>
                      </a:r>
                    </a:p>
                  </a:txBody>
                  <a:tcPr marL="12700" marR="12700" marT="12700" anchor="ctr">
                    <a:solidFill>
                      <a:srgbClr val="E9EBF5"/>
                    </a:solidFill>
                  </a:tcPr>
                </a:tc>
                <a:tc vMerge="1">
                  <a:txBody>
                    <a:bodyPr/>
                    <a:lstStyle/>
                    <a:p>
                      <a:pPr indent="0" algn="ctr">
                        <a:buNone/>
                      </a:pPr>
                      <a:r>
                        <a:rPr lang="en-US" altLang="en-US" sz="1400" dirty="0">
                          <a:solidFill>
                            <a:schemeClr val="tx1"/>
                          </a:solidFill>
                          <a:latin typeface="微软雅黑" panose="020B0503020204020204" pitchFamily="34" charset="-122"/>
                          <a:ea typeface="微软雅黑" panose="020B0503020204020204" pitchFamily="34" charset="-122"/>
                        </a:rPr>
                        <a:t>102.5</a:t>
                      </a:r>
                    </a:p>
                  </a:txBody>
                  <a:tcPr marL="12700" marR="12700" marT="12700" anchor="ctr">
                    <a:solidFill>
                      <a:srgbClr val="E9EBF5"/>
                    </a:solidFill>
                  </a:tcPr>
                </a:tc>
                <a:extLst>
                  <a:ext uri="{0D108BD9-81ED-4DB2-BD59-A6C34878D82A}">
                    <a16:rowId xmlns:a16="http://schemas.microsoft.com/office/drawing/2014/main" val="10003"/>
                  </a:ext>
                </a:extLst>
              </a:tr>
              <a:tr h="417096">
                <a:tc>
                  <a:txBody>
                    <a:bodyPr/>
                    <a:lstStyle/>
                    <a:p>
                      <a:pPr indent="0" algn="ctr">
                        <a:buNone/>
                      </a:pPr>
                      <a:r>
                        <a:rPr lang="zh-CN" altLang="en-US" sz="1400">
                          <a:latin typeface="微软雅黑" panose="020B0503020204020204" pitchFamily="34" charset="-122"/>
                          <a:ea typeface="微软雅黑" panose="020B0503020204020204" pitchFamily="34" charset="-122"/>
                        </a:rPr>
                        <a:t>收入</a:t>
                      </a:r>
                    </a:p>
                  </a:txBody>
                  <a:tcPr marL="12700" marR="12700" marT="12700" anchor="ctr"/>
                </a:tc>
                <a:tc>
                  <a:txBody>
                    <a:bodyPr/>
                    <a:lstStyle/>
                    <a:p>
                      <a:pPr indent="0" algn="ctr">
                        <a:buNone/>
                      </a:pPr>
                      <a:r>
                        <a:rPr lang="en-US" altLang="en-US" sz="1400" dirty="0">
                          <a:latin typeface="微软雅黑" panose="020B0503020204020204" pitchFamily="34" charset="-122"/>
                          <a:ea typeface="微软雅黑" panose="020B0503020204020204" pitchFamily="34" charset="-122"/>
                        </a:rPr>
                        <a:t>——</a:t>
                      </a:r>
                    </a:p>
                  </a:txBody>
                  <a:tcPr marL="12700" marR="12700" marT="12700" anchor="ctr"/>
                </a:tc>
                <a:tc>
                  <a:txBody>
                    <a:bodyPr/>
                    <a:lstStyle/>
                    <a:p>
                      <a:pPr indent="0" algn="ctr">
                        <a:buNone/>
                      </a:pPr>
                      <a:r>
                        <a:rPr lang="en-US" altLang="en-US" sz="1400" dirty="0">
                          <a:latin typeface="微软雅黑" panose="020B0503020204020204" pitchFamily="34" charset="-122"/>
                          <a:ea typeface="微软雅黑" panose="020B0503020204020204" pitchFamily="34" charset="-122"/>
                        </a:rPr>
                        <a:t>——</a:t>
                      </a:r>
                    </a:p>
                  </a:txBody>
                  <a:tcPr marL="12700" marR="12700" marT="12700" anchor="ctr"/>
                </a:tc>
                <a:tc>
                  <a:txBody>
                    <a:bodyPr/>
                    <a:lstStyle/>
                    <a:p>
                      <a:pPr indent="0" algn="ctr">
                        <a:buNone/>
                      </a:pPr>
                      <a:r>
                        <a:rPr lang="en-US" altLang="en-US" sz="1400" dirty="0">
                          <a:latin typeface="微软雅黑" panose="020B0503020204020204" pitchFamily="34" charset="-122"/>
                          <a:ea typeface="微软雅黑" panose="020B0503020204020204" pitchFamily="34" charset="-122"/>
                        </a:rPr>
                        <a:t>0</a:t>
                      </a:r>
                    </a:p>
                  </a:txBody>
                  <a:tcPr marL="12700" marR="12700" marT="12700" anchor="ctr"/>
                </a:tc>
                <a:extLst>
                  <a:ext uri="{0D108BD9-81ED-4DB2-BD59-A6C34878D82A}">
                    <a16:rowId xmlns:a16="http://schemas.microsoft.com/office/drawing/2014/main" val="10004"/>
                  </a:ext>
                </a:extLst>
              </a:tr>
            </a:tbl>
          </a:graphicData>
        </a:graphic>
      </p:graphicFrame>
      <p:sp>
        <p:nvSpPr>
          <p:cNvPr id="1048842" name="文本框 3"/>
          <p:cNvSpPr txBox="1"/>
          <p:nvPr/>
        </p:nvSpPr>
        <p:spPr>
          <a:xfrm>
            <a:off x="2388234" y="1205230"/>
            <a:ext cx="4561840" cy="306705"/>
          </a:xfrm>
          <a:prstGeom prst="rect">
            <a:avLst/>
          </a:prstGeom>
          <a:noFill/>
        </p:spPr>
        <p:txBody>
          <a:bodyPr wrap="square" rtlCol="0">
            <a:spAutoFit/>
          </a:bodyPr>
          <a:lstStyle/>
          <a:p>
            <a:pPr algn="ct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2025</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年经费收入及支出情况</a:t>
            </a:r>
          </a:p>
        </p:txBody>
      </p:sp>
      <p:sp>
        <p:nvSpPr>
          <p:cNvPr id="1048843" name="文本框 5"/>
          <p:cNvSpPr txBox="1"/>
          <p:nvPr/>
        </p:nvSpPr>
        <p:spPr>
          <a:xfrm>
            <a:off x="6614160" y="1281907"/>
            <a:ext cx="1166495" cy="306705"/>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单位：万元</a:t>
            </a:r>
          </a:p>
        </p:txBody>
      </p:sp>
      <p:sp>
        <p:nvSpPr>
          <p:cNvPr id="1048844" name="文本框 6"/>
          <p:cNvSpPr txBox="1"/>
          <p:nvPr/>
        </p:nvSpPr>
        <p:spPr>
          <a:xfrm>
            <a:off x="1246012" y="4466699"/>
            <a:ext cx="7230308" cy="307777"/>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费用来源：由分标委秘书处挂靠单位潍柴动力股份有限公司提供支持，专项工作令管理。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5" name="标题 1"/>
          <p:cNvSpPr txBox="1"/>
          <p:nvPr/>
        </p:nvSpPr>
        <p:spPr>
          <a:xfrm>
            <a:off x="3268036" y="1944886"/>
            <a:ext cx="3014067" cy="1173361"/>
          </a:xfrm>
          <a:prstGeom prst="rect">
            <a:avLst/>
          </a:prstGeom>
        </p:spPr>
        <p:txBody>
          <a:bodyPr lIns="68580" tIns="34290" rIns="68580" bIns="3429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kumimoji="1" lang="en-US" altLang="zh-CN" sz="4100" spc="225" dirty="0">
                <a:latin typeface="Times New Roman" panose="02020603050405020304" pitchFamily="18" charset="0"/>
                <a:ea typeface="微软雅黑 Light" panose="020B0502040204020203" charset="-122"/>
                <a:cs typeface="Times New Roman" panose="02020603050405020304" pitchFamily="18" charset="0"/>
              </a:rPr>
              <a:t>THANKS</a:t>
            </a:r>
            <a:endParaRPr kumimoji="1" lang="zh-CN" altLang="en-US" sz="4100" spc="225" dirty="0">
              <a:latin typeface="Times New Roman" panose="02020603050405020304" pitchFamily="18" charset="0"/>
              <a:ea typeface="微软雅黑 Light" panose="020B0502040204020203" charset="-122"/>
              <a:cs typeface="Times New Roman"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1c6aa2da-698c-486e-9d7f-b8aa230d9389}"/>
  <p:tag name="TABLE_ENDDRAG_ORIGIN_RECT" val="322*213"/>
  <p:tag name="TABLE_ENDDRAG_RECT" val="18*170*322*213"/>
</p:tagLst>
</file>

<file path=ppt/tags/tag5.xml><?xml version="1.0" encoding="utf-8"?>
<p:tagLst xmlns:a="http://schemas.openxmlformats.org/drawingml/2006/main" xmlns:r="http://schemas.openxmlformats.org/officeDocument/2006/relationships" xmlns:p="http://schemas.openxmlformats.org/presentationml/2006/main">
  <p:tag name="TABLE_ENDDRAG_ORIGIN_RECT" val="656*193"/>
  <p:tag name="TABLE_ENDDRAG_RECT" val="24*177*656*193"/>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 name="TABLE_ENDDRAG_ORIGIN_RECT" val="377*249"/>
  <p:tag name="TABLE_ENDDRAG_RECT" val="312*111*377*249"/>
</p:tagLst>
</file>

<file path=ppt/tags/tag7.xml><?xml version="1.0" encoding="utf-8"?>
<p:tagLst xmlns:a="http://schemas.openxmlformats.org/drawingml/2006/main" xmlns:r="http://schemas.openxmlformats.org/officeDocument/2006/relationships" xmlns:p="http://schemas.openxmlformats.org/presentationml/2006/main">
  <p:tag name="TABLE_ENDDRAG_ORIGIN_RECT" val="676*294"/>
  <p:tag name="TABLE_ENDDRAG_RECT" val="22*89*676*294"/>
</p:tagLst>
</file>

<file path=ppt/tags/tag8.xml><?xml version="1.0" encoding="utf-8"?>
<p:tagLst xmlns:a="http://schemas.openxmlformats.org/drawingml/2006/main" xmlns:r="http://schemas.openxmlformats.org/officeDocument/2006/relationships" xmlns:p="http://schemas.openxmlformats.org/presentationml/2006/main">
  <p:tag name="TABLE_ENDDRAG_ORIGIN_RECT" val="672*296"/>
  <p:tag name="TABLE_ENDDRAG_RECT" val="26*86*672*29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253.0977165354331,&quot;left&quot;:7.1166141732283466,&quot;top&quot;:130.28543307086613,&quot;width&quot;:720.6269291338583}"/>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253.0977165354331,&quot;left&quot;:7.1166141732283466,&quot;top&quot;:130.28543307086613,&quot;width&quot;:720.6269291338583}"/>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253.0977165354331,&quot;left&quot;:7.1166141732283466,&quot;top&quot;:130.28543307086613,&quot;width&quot;:720.6269291338583}"/>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253.0977165354331,&quot;left&quot;:7.1166141732283466,&quot;top&quot;:130.28543307086613,&quot;width&quot;:720.6269291338583}"/>
</p:tagLst>
</file>

<file path=ppt/tags/tag13.xml><?xml version="1.0" encoding="utf-8"?>
<p:tagLst xmlns:a="http://schemas.openxmlformats.org/drawingml/2006/main" xmlns:r="http://schemas.openxmlformats.org/officeDocument/2006/relationships" xmlns:p="http://schemas.openxmlformats.org/presentationml/2006/main">
  <p:tag name="TABLE_ENDDRAG_ORIGIN_RECT" val="516*181"/>
  <p:tag name="TABLE_ENDDRAG_RECT" val="114*129*516*18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3797</Words>
  <Application>Microsoft Office PowerPoint</Application>
  <PresentationFormat>全屏显示(16:9)</PresentationFormat>
  <Paragraphs>575</Paragraphs>
  <Slides>28</Slides>
  <Notes>14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28</vt:i4>
      </vt:variant>
    </vt:vector>
  </HeadingPairs>
  <TitlesOfParts>
    <vt:vector size="35" baseType="lpstr">
      <vt:lpstr>等线</vt:lpstr>
      <vt:lpstr>等线</vt:lpstr>
      <vt:lpstr>微软雅黑</vt:lpstr>
      <vt:lpstr>Arial</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潍柴标识设计工作</dc:title>
  <dc:creator>Microsoft Office User</dc:creator>
  <cp:lastModifiedBy>刘悦05</cp:lastModifiedBy>
  <cp:revision>18</cp:revision>
  <dcterms:created xsi:type="dcterms:W3CDTF">2024-10-30T12:12:00Z</dcterms:created>
  <dcterms:modified xsi:type="dcterms:W3CDTF">2026-03-09T00:39:25Z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5a28fdd69cc5466e838caa4b82c21d85_23</vt:lpwstr>
  </property>
  <property fmtid="{D5CDD505-2E9C-101B-9397-08002B2CF9AE}" pid="3" name="KSOProductBuildVer">
    <vt:lpwstr>2052-12.1.0.23542</vt:lpwstr>
  </property>
  <property fmtid="{D5CDD505-2E9C-101B-9397-08002B2CF9AE}" pid="4" name="fileWhereFroms">
    <vt:lpwstr>PpjeLB1gRN0lwrPqMaCTknxYUCyPiX500qZlHXYg7Cz+iMqecxO6jiN0rmiUo1k0HQCpUk3sgxRWvNs4kCqwIq3/0/Mg/Fget/lvPqcmx/SL1Kex5PfDuKQOg5o6epURuDZ6gm29ALEjd8ychG6T4IO1Tb++DoaEZqdzDMiPVM7gpplHWwjvblMICmRH2WJPhsj5JFtosj78CASKZ8/BfCifF9ZHxG/MAG8GOW38e5vdU7WRbsTgWWlpAw4+ueq</vt:lpwstr>
  </property>
</Properties>
</file>