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3" r:id="rId2"/>
    <p:sldId id="277" r:id="rId3"/>
    <p:sldId id="262" r:id="rId4"/>
    <p:sldId id="258" r:id="rId5"/>
    <p:sldId id="290" r:id="rId6"/>
    <p:sldId id="289" r:id="rId7"/>
    <p:sldId id="278" r:id="rId8"/>
    <p:sldId id="279" r:id="rId9"/>
    <p:sldId id="280" r:id="rId10"/>
    <p:sldId id="281" r:id="rId11"/>
    <p:sldId id="286" r:id="rId12"/>
    <p:sldId id="291" r:id="rId13"/>
    <p:sldId id="269" r:id="rId14"/>
    <p:sldId id="283" r:id="rId15"/>
    <p:sldId id="265" r:id="rId16"/>
    <p:sldId id="266" r:id="rId17"/>
    <p:sldId id="284" r:id="rId18"/>
    <p:sldId id="285" r:id="rId19"/>
    <p:sldId id="264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94660"/>
  </p:normalViewPr>
  <p:slideViewPr>
    <p:cSldViewPr showGuides="1">
      <p:cViewPr varScale="1">
        <p:scale>
          <a:sx n="56" d="100"/>
          <a:sy n="56" d="100"/>
        </p:scale>
        <p:origin x="125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62" y="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E4A38-4EEB-4496-B2CB-15EB6E74F876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9CCA9-0527-4A87-BBE4-660154BD43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D2909-E255-4D35-AE9C-ECA6472CC404}" type="datetimeFigureOut">
              <a:rPr lang="zh-CN" altLang="en-US" smtClean="0"/>
              <a:t>2024/9/3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E1FAE-4C35-4FCF-9180-5EF87DA56BD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E1FAE-4C35-4FCF-9180-5EF87DA56BD5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9016-699C-4DFE-BED5-81FCFCC3FCF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12192000" cy="79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475" y="-74930"/>
            <a:ext cx="1721859" cy="767626"/>
          </a:xfrm>
          <a:prstGeom prst="rect">
            <a:avLst/>
          </a:prstGeom>
        </p:spPr>
      </p:pic>
      <p:sp>
        <p:nvSpPr>
          <p:cNvPr id="6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" y="0"/>
            <a:ext cx="5712290" cy="720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"/>
            <a:ext cx="7174800" cy="684000"/>
          </a:xfrm>
          <a:prstGeom prst="rect">
            <a:avLst/>
          </a:prstGeom>
        </p:spPr>
        <p:txBody>
          <a:bodyPr anchor="ctr"/>
          <a:lstStyle>
            <a:lvl1pPr algn="l">
              <a:defRPr sz="2800"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9016-699C-4DFE-BED5-81FCFCC3FCF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 flipV="1">
            <a:off x="0" y="656696"/>
            <a:ext cx="12192000" cy="3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1"/>
          </p:nvPr>
        </p:nvSpPr>
        <p:spPr>
          <a:xfrm>
            <a:off x="0" y="2443358"/>
            <a:ext cx="12144672" cy="9715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9016-699C-4DFE-BED5-81FCFCC3FCF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1"/>
          </p:nvPr>
        </p:nvSpPr>
        <p:spPr>
          <a:xfrm>
            <a:off x="0" y="2443358"/>
            <a:ext cx="12144672" cy="9715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800"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9016-699C-4DFE-BED5-81FCFCC3FCF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7173064" cy="684000"/>
          </a:xfrm>
          <a:prstGeom prst="rect">
            <a:avLst/>
          </a:prstGeom>
        </p:spPr>
        <p:txBody>
          <a:bodyPr anchor="ctr"/>
          <a:lstStyle>
            <a:lvl1pPr algn="l">
              <a:defRPr sz="2800"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8" name="矩形 7"/>
          <p:cNvSpPr/>
          <p:nvPr userDrawn="1"/>
        </p:nvSpPr>
        <p:spPr>
          <a:xfrm flipV="1">
            <a:off x="0" y="656696"/>
            <a:ext cx="12192000" cy="3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3" hasCustomPrompt="1"/>
          </p:nvPr>
        </p:nvSpPr>
        <p:spPr>
          <a:xfrm>
            <a:off x="335360" y="813630"/>
            <a:ext cx="11449272" cy="2579370"/>
          </a:xfrm>
          <a:prstGeom prst="rect">
            <a:avLst/>
          </a:prstGeom>
        </p:spPr>
        <p:txBody>
          <a:bodyPr/>
          <a:lstStyle>
            <a:lvl1pPr marL="177800" indent="-177800">
              <a:buFont typeface="Wingdings" panose="05000000000000000000" pitchFamily="2" charset="2"/>
              <a:buChar char="n"/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44500" indent="-177800">
              <a:buFont typeface="Wingdings" panose="05000000000000000000" pitchFamily="2" charset="2"/>
              <a:buChar char="ü"/>
              <a:tabLst>
                <a:tab pos="88900" algn="l"/>
              </a:tabLst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723900" indent="-190500"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 单击此处编辑母版文本样式</a:t>
            </a:r>
          </a:p>
          <a:p>
            <a:pPr lvl="1"/>
            <a:r>
              <a:rPr lang="zh-CN" altLang="en-US" dirty="0"/>
              <a:t> 二级</a:t>
            </a:r>
          </a:p>
          <a:p>
            <a:pPr lvl="2"/>
            <a:r>
              <a:rPr lang="zh-CN" altLang="en-US" dirty="0"/>
              <a:t>三级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09016-699C-4DFE-BED5-81FCFCC3FCFE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0" y="6309320"/>
            <a:ext cx="12192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406568" y="224186"/>
            <a:ext cx="1437674" cy="396502"/>
          </a:xfrm>
          <a:prstGeom prst="rect">
            <a:avLst/>
          </a:prstGeom>
        </p:spPr>
      </p:pic>
      <p:sp>
        <p:nvSpPr>
          <p:cNvPr id="7" name="TextBox 8"/>
          <p:cNvSpPr txBox="1">
            <a:spLocks noChangeArrowheads="1"/>
          </p:cNvSpPr>
          <p:nvPr userDrawn="1"/>
        </p:nvSpPr>
        <p:spPr bwMode="auto">
          <a:xfrm>
            <a:off x="719138" y="6389688"/>
            <a:ext cx="6913562" cy="4302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1100" dirty="0">
                <a:latin typeface="黑体" panose="02010609060101010101" pitchFamily="49" charset="-122"/>
                <a:ea typeface="黑体" panose="02010609060101010101" pitchFamily="49" charset="-122"/>
              </a:rPr>
              <a:t>内燃机与动力系统全国重点实验室</a:t>
            </a:r>
            <a:endParaRPr lang="en-US" altLang="zh-CN" sz="1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defRPr/>
            </a:pPr>
            <a:r>
              <a:rPr lang="en-US" altLang="zh-CN" sz="1100" dirty="0">
                <a:latin typeface="黑体" panose="02010609060101010101" pitchFamily="49" charset="-122"/>
                <a:ea typeface="黑体" panose="02010609060101010101" pitchFamily="49" charset="-122"/>
              </a:rPr>
              <a:t>State Key Laboratory of Engine and Powertrain System </a:t>
            </a:r>
            <a:endParaRPr lang="zh-CN" altLang="en-US" sz="11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" name="图片 6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07" y="6289675"/>
            <a:ext cx="546906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文本占位符 1"/>
          <p:cNvSpPr>
            <a:spLocks noGrp="1"/>
          </p:cNvSpPr>
          <p:nvPr>
            <p:ph type="body" sz="quarter" idx="13"/>
          </p:nvPr>
        </p:nvSpPr>
        <p:spPr bwMode="auto">
          <a:xfrm>
            <a:off x="0" y="0"/>
            <a:ext cx="12132310" cy="76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indent="0" algn="just">
              <a:buNone/>
            </a:pP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内燃机与动力系统全国重点实验室</a:t>
            </a:r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年开放课题评审</a:t>
            </a:r>
            <a:endParaRPr lang="zh-CN" altLang="en-US" sz="18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19" name="标题 1"/>
          <p:cNvSpPr>
            <a:spLocks noGrp="1"/>
          </p:cNvSpPr>
          <p:nvPr>
            <p:ph type="ctrTitle" idx="4294967295"/>
          </p:nvPr>
        </p:nvSpPr>
        <p:spPr bwMode="auto">
          <a:xfrm>
            <a:off x="0" y="1989138"/>
            <a:ext cx="12192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《XXX》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课题</a:t>
            </a:r>
            <a:b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答辩汇报材料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220" name="日期占位符 2"/>
          <p:cNvSpPr txBox="1">
            <a:spLocks noGrp="1"/>
          </p:cNvSpPr>
          <p:nvPr/>
        </p:nvSpPr>
        <p:spPr bwMode="auto">
          <a:xfrm>
            <a:off x="1524000" y="3973513"/>
            <a:ext cx="91440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申请人：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xxx</a:t>
            </a:r>
          </a:p>
          <a:p>
            <a:pPr algn="ctr" eaLnBrk="1" hangingPunct="1">
              <a:lnSpc>
                <a:spcPct val="150000"/>
              </a:lnSpc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申请单位：</a:t>
            </a:r>
            <a:r>
              <a:rPr lang="en-US" altLang="zh-CN" sz="2400" b="1" dirty="0" err="1">
                <a:latin typeface="黑体" panose="02010609060101010101" pitchFamily="49" charset="-122"/>
                <a:ea typeface="黑体" panose="02010609060101010101" pitchFamily="49" charset="-122"/>
              </a:rPr>
              <a:t>xxxxx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fld id="{AF7A77D2-3AF0-47FC-AE81-D80F4145D9AF}" type="datetime2">
              <a:rPr lang="zh-CN" altLang="en-US" sz="2400" b="1" smtClean="0">
                <a:latin typeface="黑体" panose="02010609060101010101" pitchFamily="49" charset="-122"/>
                <a:ea typeface="黑体" panose="02010609060101010101" pitchFamily="49" charset="-122"/>
              </a:rPr>
              <a:t>2024年9月3日</a:t>
            </a:fld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</a:t>
            </a:r>
            <a:r>
              <a:rPr lang="zh-CN" altLang="en-US" sz="2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交付物与考核指标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63352" y="836712"/>
            <a:ext cx="107291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en-US" sz="2000" b="1" i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包括课题进度安排、交付物及考核指标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890035"/>
              </p:ext>
            </p:extLst>
          </p:nvPr>
        </p:nvGraphicFramePr>
        <p:xfrm>
          <a:off x="551384" y="1557304"/>
          <a:ext cx="10613704" cy="460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9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序号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指标名称</a:t>
                      </a:r>
                      <a:r>
                        <a:rPr lang="en-US" altLang="zh-CN" sz="1600" b="1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交付物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结项指标值</a:t>
                      </a:r>
                      <a:r>
                        <a:rPr lang="en-US" altLang="zh-CN" sz="1600" b="1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状态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考核方式</a:t>
                      </a:r>
                      <a:r>
                        <a:rPr lang="en-US" altLang="zh-CN" sz="1600" b="1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方法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263352" y="836712"/>
            <a:ext cx="11305256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en-US" sz="2000" b="1" i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请说明技术和交付物验收标准，此处交付物不包括专利、论文、软著等知识产权（下一页填写）</a:t>
            </a:r>
          </a:p>
          <a:p>
            <a:pPr>
              <a:spcAft>
                <a:spcPts val="0"/>
              </a:spcAft>
            </a:pPr>
            <a:endParaRPr lang="zh-CN" altLang="en-US" sz="2000" b="1" i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7" name="标题 2"/>
          <p:cNvSpPr>
            <a:spLocks noGrp="1"/>
          </p:cNvSpPr>
          <p:nvPr>
            <p:ph type="title"/>
          </p:nvPr>
        </p:nvSpPr>
        <p:spPr>
          <a:xfrm>
            <a:off x="0" y="0"/>
            <a:ext cx="7173064" cy="684000"/>
          </a:xfrm>
        </p:spPr>
        <p:txBody>
          <a:bodyPr/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</a:t>
            </a:r>
            <a:r>
              <a:rPr lang="zh-CN" altLang="en-US" sz="2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交付物与考核指标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052704"/>
              </p:ext>
            </p:extLst>
          </p:nvPr>
        </p:nvGraphicFramePr>
        <p:xfrm>
          <a:off x="551384" y="1557304"/>
          <a:ext cx="10872968" cy="469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序号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指标名称</a:t>
                      </a:r>
                      <a:r>
                        <a:rPr lang="en-US" altLang="zh-CN" sz="1600" b="1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交付物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结项指标值</a:t>
                      </a:r>
                      <a:r>
                        <a:rPr lang="en-US" altLang="zh-CN" sz="1600" b="1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状态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考核方式</a:t>
                      </a:r>
                      <a:r>
                        <a:rPr lang="en-US" altLang="zh-CN" sz="1600" b="1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方法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dirty="0">
                          <a:solidFill>
                            <a:schemeClr val="bg1"/>
                          </a:solidFill>
                        </a:rPr>
                        <a:t>知识产权归属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SCI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指导内燃机与动力系统全国重点实验室固定人员至少发表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篇</a:t>
                      </a:r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EI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及以上论文，发表第一单位为“内燃机与动力系统全国重点实验室”及“潍柴动力股份有限公司”。验收标准为提交已发表论文全文及发表期刊（或收录证明）。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  双方共有</a:t>
                      </a:r>
                      <a:endParaRPr lang="en-US" altLang="zh-CN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l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  实验室所有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EI</a:t>
                      </a:r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□  双方共有</a:t>
                      </a:r>
                      <a:endParaRPr kumimoji="0" lang="en-US" altLang="zh-C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□  实验室所有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专利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专利需在编写完之后，交由潍柴方进行专利申请等后续工作。验收标准以专利受理通知或授权通知为准。专利授权之后，由潍柴缴纳相关费用并维护。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□  双方共有</a:t>
                      </a:r>
                      <a:endParaRPr kumimoji="0" lang="en-US" altLang="zh-C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□  实验室所有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软著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□  双方共有</a:t>
                      </a:r>
                      <a:endParaRPr kumimoji="0" lang="en-US" altLang="zh-C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□  实验室所有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……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b="1" dirty="0">
                        <a:solidFill>
                          <a:srgbClr val="00B05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□  双方共有</a:t>
                      </a:r>
                      <a:endParaRPr kumimoji="0" lang="en-US" altLang="zh-C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□  实验室所有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……</a:t>
                      </a:r>
                      <a:endParaRPr kumimoji="0" lang="zh-CN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□  双方共有</a:t>
                      </a:r>
                      <a:endParaRPr kumimoji="0" lang="en-US" altLang="zh-C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□  实验室所有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</a:t>
                      </a:r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……</a:t>
                      </a:r>
                      <a:endParaRPr kumimoji="0" lang="zh-CN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□  双方共有</a:t>
                      </a:r>
                      <a:endParaRPr kumimoji="0" lang="en-US" altLang="zh-C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□  实验室所有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标题 2"/>
          <p:cNvSpPr>
            <a:spLocks noGrp="1"/>
          </p:cNvSpPr>
          <p:nvPr>
            <p:ph type="title"/>
          </p:nvPr>
        </p:nvSpPr>
        <p:spPr>
          <a:xfrm>
            <a:off x="0" y="0"/>
            <a:ext cx="7173064" cy="684000"/>
          </a:xfrm>
        </p:spPr>
        <p:txBody>
          <a:bodyPr/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</a:t>
            </a:r>
            <a:r>
              <a:rPr lang="zh-CN" altLang="en-US" sz="2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交付物与考核指标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1384" y="903571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知识产权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五、研发团队与工作基础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五、研发团队与工作基础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六、课题经费预算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六、课题经费预算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407368" y="764704"/>
          <a:ext cx="11161240" cy="5400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40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7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3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zh-CN" altLang="zh-CN" sz="16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预算科目名称</a:t>
                      </a:r>
                      <a:endParaRPr lang="zh-CN" altLang="en-US" sz="1600" b="1" kern="1200" dirty="0">
                        <a:solidFill>
                          <a:schemeClr val="lt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合计</a:t>
                      </a:r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万元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b="1" kern="1200" dirty="0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备注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一、直接费用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设备费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材料费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测试化验加工费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燃料动力费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出版</a:t>
                      </a:r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文献</a:t>
                      </a:r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信息传播</a:t>
                      </a:r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知识产权事务费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会议</a:t>
                      </a:r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差旅</a:t>
                      </a:r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国际交流费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劳务费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专家咨询费</a:t>
                      </a:r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9.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其他支出</a:t>
                      </a:r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（</a:t>
                      </a:r>
                      <a:r>
                        <a:rPr lang="zh-CN" altLang="en-US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若有</a:t>
                      </a:r>
                      <a:r>
                        <a:rPr lang="zh-CN" altLang="zh-CN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其他费用</a:t>
                      </a:r>
                      <a:r>
                        <a:rPr lang="zh-CN" altLang="en-US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可</a:t>
                      </a:r>
                      <a:r>
                        <a:rPr lang="zh-CN" altLang="zh-CN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在此栏补充明费用内容，可加</a:t>
                      </a:r>
                      <a:r>
                        <a:rPr lang="zh-CN" altLang="zh-CN" sz="105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行）</a:t>
                      </a:r>
                      <a:endParaRPr lang="zh-CN" altLang="zh-CN" sz="900" i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marL="8255" marR="825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050" i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255" marR="825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 </a:t>
                      </a:r>
                      <a:endParaRPr lang="zh-CN" sz="1050" i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8255" marR="825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二、间接费用</a:t>
                      </a:r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管理费</a:t>
                      </a:r>
                      <a:r>
                        <a:rPr lang="en-US" altLang="zh-CN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sz="16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，发票类型，税率</a:t>
                      </a:r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（</a:t>
                      </a:r>
                      <a:r>
                        <a:rPr lang="zh-CN" altLang="en-US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若有</a:t>
                      </a:r>
                      <a:r>
                        <a:rPr lang="zh-CN" altLang="zh-CN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其他费用</a:t>
                      </a:r>
                      <a:r>
                        <a:rPr lang="zh-CN" altLang="en-US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可</a:t>
                      </a:r>
                      <a:r>
                        <a:rPr lang="zh-CN" altLang="zh-CN" sz="120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在此栏补充明费用内容，可加</a:t>
                      </a:r>
                      <a:r>
                        <a:rPr lang="zh-CN" altLang="zh-CN" sz="1050" i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</a:rPr>
                        <a:t>行）</a:t>
                      </a:r>
                      <a:endParaRPr lang="zh-CN" altLang="zh-CN" sz="900" i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kern="1200" dirty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总计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6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七、风险分析与应对措施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七、风险分析与应对措施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4295800" y="2420889"/>
            <a:ext cx="36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dirty="0">
                <a:latin typeface="华文新魏" panose="02010800040101010101" pitchFamily="2" charset="-122"/>
                <a:ea typeface="华文新魏" panose="02010800040101010101" pitchFamily="2" charset="-122"/>
              </a:rPr>
              <a:t>谢 谢！</a:t>
            </a: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3"/>
          </p:nvPr>
        </p:nvSpPr>
        <p:spPr bwMode="auto">
          <a:xfrm>
            <a:off x="0" y="0"/>
            <a:ext cx="10272463" cy="76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indent="0" algn="just">
              <a:buNone/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内燃机与动力系统全国重点实验室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年开放课题评审</a:t>
            </a:r>
            <a:endParaRPr lang="zh-CN" altLang="en-US" sz="2000" b="1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just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</a:p>
        </p:txBody>
      </p:sp>
      <p:sp>
        <p:nvSpPr>
          <p:cNvPr id="3" name="矩形 2"/>
          <p:cNvSpPr/>
          <p:nvPr/>
        </p:nvSpPr>
        <p:spPr>
          <a:xfrm>
            <a:off x="4439816" y="1476478"/>
            <a:ext cx="4655840" cy="3905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2830" indent="-3592830">
              <a:lnSpc>
                <a:spcPct val="150000"/>
              </a:lnSpc>
              <a:tabLst>
                <a:tab pos="4484370" algn="l"/>
              </a:tabLst>
            </a:pPr>
            <a:r>
              <a:rPr lang="zh-CN" altLang="en-US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一、课题基本情况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830" indent="-3592830">
              <a:lnSpc>
                <a:spcPct val="150000"/>
              </a:lnSpc>
              <a:tabLst>
                <a:tab pos="4484370" algn="l"/>
              </a:tabLst>
            </a:pPr>
            <a:r>
              <a:rPr lang="zh-CN" altLang="en-US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二、课题背景及意义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830" indent="-3592830">
              <a:lnSpc>
                <a:spcPct val="150000"/>
              </a:lnSpc>
              <a:tabLst>
                <a:tab pos="4484370" algn="l"/>
              </a:tabLst>
            </a:pPr>
            <a:r>
              <a:rPr lang="zh-CN" altLang="en-US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三、研究内容与进度安排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830" indent="-3592830">
              <a:lnSpc>
                <a:spcPct val="150000"/>
              </a:lnSpc>
              <a:tabLst>
                <a:tab pos="4484370" algn="l"/>
              </a:tabLst>
            </a:pPr>
            <a:r>
              <a:rPr lang="zh-CN" altLang="en-US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四、交付物与考核指标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830" indent="-3592830">
              <a:lnSpc>
                <a:spcPct val="150000"/>
              </a:lnSpc>
              <a:tabLst>
                <a:tab pos="4484370" algn="l"/>
              </a:tabLst>
            </a:pPr>
            <a:r>
              <a:rPr lang="zh-CN" altLang="en-US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五、研发团队与工作基础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830" indent="-3592830">
              <a:lnSpc>
                <a:spcPct val="150000"/>
              </a:lnSpc>
              <a:tabLst>
                <a:tab pos="4484370" algn="l"/>
              </a:tabLst>
            </a:pPr>
            <a:r>
              <a:rPr lang="zh-CN" altLang="en-US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六、课题经费预算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592830" indent="-3592830">
              <a:lnSpc>
                <a:spcPct val="150000"/>
              </a:lnSpc>
              <a:tabLst>
                <a:tab pos="4484370" algn="l"/>
              </a:tabLst>
            </a:pPr>
            <a:r>
              <a:rPr lang="zh-CN" altLang="en-US" sz="24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七、风险分析与应对措施</a:t>
            </a:r>
            <a:endParaRPr lang="en-US" altLang="zh-CN" sz="2400" b="1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一、课题基本情况</a:t>
            </a:r>
            <a:endParaRPr lang="zh-CN" altLang="en-US" sz="2000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一、课题基本情况</a:t>
            </a:r>
          </a:p>
        </p:txBody>
      </p:sp>
      <p:sp>
        <p:nvSpPr>
          <p:cNvPr id="2" name="矩形 1"/>
          <p:cNvSpPr/>
          <p:nvPr/>
        </p:nvSpPr>
        <p:spPr>
          <a:xfrm>
            <a:off x="119336" y="836712"/>
            <a:ext cx="11305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i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从总体上简要介绍课题相关情况，包括：名称、申请单位、申请人、经费、指南方向等</a:t>
            </a:r>
            <a:endParaRPr lang="en-US" altLang="zh-CN" sz="2000" b="1" i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二、课题背景及意义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二、课题背景及意义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</a:t>
            </a:r>
            <a:r>
              <a:rPr lang="zh-CN" altLang="en-US" sz="40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研究内容与进度安排</a:t>
            </a:r>
            <a:endParaRPr lang="zh-CN" altLang="en-US" sz="4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</a:t>
            </a:r>
            <a:r>
              <a:rPr lang="zh-CN" altLang="en-US" sz="2800" b="1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研究内容与进度安排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91344" y="836712"/>
            <a:ext cx="63738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i="1" dirty="0">
                <a:solidFill>
                  <a:srgbClr val="FF000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包括 研究目标、主要内容、方案及技术路线、创新点等</a:t>
            </a:r>
            <a:endParaRPr lang="en-US" altLang="zh-CN" sz="2000" b="1" i="1" dirty="0">
              <a:solidFill>
                <a:srgbClr val="FF000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zh-CN" alt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四、交付物与考核指标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重点实验室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</TotalTime>
  <Words>575</Words>
  <Application>Microsoft Office PowerPoint</Application>
  <PresentationFormat>宽屏</PresentationFormat>
  <Paragraphs>104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黑体</vt:lpstr>
      <vt:lpstr>华文新魏</vt:lpstr>
      <vt:lpstr>宋体</vt:lpstr>
      <vt:lpstr>微软雅黑</vt:lpstr>
      <vt:lpstr>Arial</vt:lpstr>
      <vt:lpstr>Calibri</vt:lpstr>
      <vt:lpstr>Times New Roman</vt:lpstr>
      <vt:lpstr>Wingdings</vt:lpstr>
      <vt:lpstr>重点实验室</vt:lpstr>
      <vt:lpstr>《XXX》课题 答辩汇报材料</vt:lpstr>
      <vt:lpstr>目 录</vt:lpstr>
      <vt:lpstr>PowerPoint 演示文稿</vt:lpstr>
      <vt:lpstr>一、课题基本情况</vt:lpstr>
      <vt:lpstr>PowerPoint 演示文稿</vt:lpstr>
      <vt:lpstr>二、课题背景及意义</vt:lpstr>
      <vt:lpstr>PowerPoint 演示文稿</vt:lpstr>
      <vt:lpstr>三、研究内容与进度安排</vt:lpstr>
      <vt:lpstr>PowerPoint 演示文稿</vt:lpstr>
      <vt:lpstr>四、交付物与考核指标</vt:lpstr>
      <vt:lpstr>四、交付物与考核指标</vt:lpstr>
      <vt:lpstr>四、交付物与考核指标</vt:lpstr>
      <vt:lpstr>PowerPoint 演示文稿</vt:lpstr>
      <vt:lpstr>五、研发团队与工作基础</vt:lpstr>
      <vt:lpstr>PowerPoint 演示文稿</vt:lpstr>
      <vt:lpstr>六、课题经费预算</vt:lpstr>
      <vt:lpstr>PowerPoint 演示文稿</vt:lpstr>
      <vt:lpstr>七、风险分析与应对措施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XXX项目</dc:title>
  <dc:creator>姜媛</dc:creator>
  <cp:lastModifiedBy>张静（战略规划部）</cp:lastModifiedBy>
  <cp:revision>104</cp:revision>
  <dcterms:created xsi:type="dcterms:W3CDTF">2016-05-24T05:49:00Z</dcterms:created>
  <dcterms:modified xsi:type="dcterms:W3CDTF">2024-09-03T03:12:50Z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C8F7FBA5A558422EA5DFDA3E1A82BA2C</vt:lpwstr>
  </property>
  <property fmtid="{D5CDD505-2E9C-101B-9397-08002B2CF9AE}" pid="3" name="KSOProductBuildVer">
    <vt:lpwstr>2052-11.8.6.11825</vt:lpwstr>
  </property>
</Properties>
</file>